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300" r:id="rId2"/>
    <p:sldId id="299" r:id="rId3"/>
    <p:sldId id="258" r:id="rId4"/>
    <p:sldId id="277" r:id="rId5"/>
    <p:sldId id="278" r:id="rId6"/>
    <p:sldId id="279" r:id="rId7"/>
    <p:sldId id="280" r:id="rId8"/>
    <p:sldId id="281" r:id="rId9"/>
    <p:sldId id="282" r:id="rId10"/>
    <p:sldId id="283" r:id="rId11"/>
    <p:sldId id="284" r:id="rId12"/>
    <p:sldId id="285" r:id="rId13"/>
    <p:sldId id="286" r:id="rId14"/>
    <p:sldId id="287" r:id="rId15"/>
    <p:sldId id="288" r:id="rId16"/>
  </p:sldIdLst>
  <p:sldSz cx="12192000" cy="6858000"/>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yem CHLAL" initials="MC" lastIdx="1" clrIdx="0">
    <p:extLst>
      <p:ext uri="{19B8F6BF-5375-455C-9EA6-DF929625EA0E}">
        <p15:presenceInfo xmlns:p15="http://schemas.microsoft.com/office/powerpoint/2012/main" userId="S-1-5-21-661300504-713119791-2443778557-26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9" d="100"/>
          <a:sy n="59" d="100"/>
        </p:scale>
        <p:origin x="17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C22D7E04-DF1D-4482-873F-AF44BF184BEC}"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AD3354FE-9CE5-43A6-B701-AE9642D9587E}" type="slidenum">
              <a:rPr lang="fr-FR" smtClean="0"/>
              <a:pPr/>
              <a:t>‹#›</a:t>
            </a:fld>
            <a:endParaRPr lang="fr-FR"/>
          </a:p>
        </p:txBody>
      </p:sp>
    </p:spTree>
    <p:extLst>
      <p:ext uri="{BB962C8B-B14F-4D97-AF65-F5344CB8AC3E}">
        <p14:creationId xmlns:p14="http://schemas.microsoft.com/office/powerpoint/2010/main" val="1491445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3</a:t>
            </a:fld>
            <a:endParaRPr lang="fr-FR">
              <a:solidFill>
                <a:prstClr val="black"/>
              </a:solidFill>
            </a:endParaRPr>
          </a:p>
        </p:txBody>
      </p:sp>
    </p:spTree>
    <p:extLst>
      <p:ext uri="{BB962C8B-B14F-4D97-AF65-F5344CB8AC3E}">
        <p14:creationId xmlns:p14="http://schemas.microsoft.com/office/powerpoint/2010/main" val="1255201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12</a:t>
            </a:fld>
            <a:endParaRPr lang="fr-FR">
              <a:solidFill>
                <a:prstClr val="black"/>
              </a:solidFill>
            </a:endParaRPr>
          </a:p>
        </p:txBody>
      </p:sp>
    </p:spTree>
    <p:extLst>
      <p:ext uri="{BB962C8B-B14F-4D97-AF65-F5344CB8AC3E}">
        <p14:creationId xmlns:p14="http://schemas.microsoft.com/office/powerpoint/2010/main" val="4002544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13</a:t>
            </a:fld>
            <a:endParaRPr lang="fr-FR">
              <a:solidFill>
                <a:prstClr val="black"/>
              </a:solidFill>
            </a:endParaRPr>
          </a:p>
        </p:txBody>
      </p:sp>
    </p:spTree>
    <p:extLst>
      <p:ext uri="{BB962C8B-B14F-4D97-AF65-F5344CB8AC3E}">
        <p14:creationId xmlns:p14="http://schemas.microsoft.com/office/powerpoint/2010/main" val="2060184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14</a:t>
            </a:fld>
            <a:endParaRPr lang="fr-FR">
              <a:solidFill>
                <a:prstClr val="black"/>
              </a:solidFill>
            </a:endParaRPr>
          </a:p>
        </p:txBody>
      </p:sp>
    </p:spTree>
    <p:extLst>
      <p:ext uri="{BB962C8B-B14F-4D97-AF65-F5344CB8AC3E}">
        <p14:creationId xmlns:p14="http://schemas.microsoft.com/office/powerpoint/2010/main" val="1298683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15</a:t>
            </a:fld>
            <a:endParaRPr lang="fr-FR">
              <a:solidFill>
                <a:prstClr val="black"/>
              </a:solidFill>
            </a:endParaRPr>
          </a:p>
        </p:txBody>
      </p:sp>
    </p:spTree>
    <p:extLst>
      <p:ext uri="{BB962C8B-B14F-4D97-AF65-F5344CB8AC3E}">
        <p14:creationId xmlns:p14="http://schemas.microsoft.com/office/powerpoint/2010/main" val="1795901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4</a:t>
            </a:fld>
            <a:endParaRPr lang="fr-FR">
              <a:solidFill>
                <a:prstClr val="black"/>
              </a:solidFill>
            </a:endParaRPr>
          </a:p>
        </p:txBody>
      </p:sp>
    </p:spTree>
    <p:extLst>
      <p:ext uri="{BB962C8B-B14F-4D97-AF65-F5344CB8AC3E}">
        <p14:creationId xmlns:p14="http://schemas.microsoft.com/office/powerpoint/2010/main" val="2839613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5</a:t>
            </a:fld>
            <a:endParaRPr lang="fr-FR">
              <a:solidFill>
                <a:prstClr val="black"/>
              </a:solidFill>
            </a:endParaRPr>
          </a:p>
        </p:txBody>
      </p:sp>
    </p:spTree>
    <p:extLst>
      <p:ext uri="{BB962C8B-B14F-4D97-AF65-F5344CB8AC3E}">
        <p14:creationId xmlns:p14="http://schemas.microsoft.com/office/powerpoint/2010/main" val="315305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6</a:t>
            </a:fld>
            <a:endParaRPr lang="fr-FR">
              <a:solidFill>
                <a:prstClr val="black"/>
              </a:solidFill>
            </a:endParaRPr>
          </a:p>
        </p:txBody>
      </p:sp>
    </p:spTree>
    <p:extLst>
      <p:ext uri="{BB962C8B-B14F-4D97-AF65-F5344CB8AC3E}">
        <p14:creationId xmlns:p14="http://schemas.microsoft.com/office/powerpoint/2010/main" val="4243920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7</a:t>
            </a:fld>
            <a:endParaRPr lang="fr-FR">
              <a:solidFill>
                <a:prstClr val="black"/>
              </a:solidFill>
            </a:endParaRPr>
          </a:p>
        </p:txBody>
      </p:sp>
    </p:spTree>
    <p:extLst>
      <p:ext uri="{BB962C8B-B14F-4D97-AF65-F5344CB8AC3E}">
        <p14:creationId xmlns:p14="http://schemas.microsoft.com/office/powerpoint/2010/main" val="2226028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8</a:t>
            </a:fld>
            <a:endParaRPr lang="fr-FR">
              <a:solidFill>
                <a:prstClr val="black"/>
              </a:solidFill>
            </a:endParaRPr>
          </a:p>
        </p:txBody>
      </p:sp>
    </p:spTree>
    <p:extLst>
      <p:ext uri="{BB962C8B-B14F-4D97-AF65-F5344CB8AC3E}">
        <p14:creationId xmlns:p14="http://schemas.microsoft.com/office/powerpoint/2010/main" val="1298979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9</a:t>
            </a:fld>
            <a:endParaRPr lang="fr-FR">
              <a:solidFill>
                <a:prstClr val="black"/>
              </a:solidFill>
            </a:endParaRPr>
          </a:p>
        </p:txBody>
      </p:sp>
    </p:spTree>
    <p:extLst>
      <p:ext uri="{BB962C8B-B14F-4D97-AF65-F5344CB8AC3E}">
        <p14:creationId xmlns:p14="http://schemas.microsoft.com/office/powerpoint/2010/main" val="3197098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10</a:t>
            </a:fld>
            <a:endParaRPr lang="fr-FR">
              <a:solidFill>
                <a:prstClr val="black"/>
              </a:solidFill>
            </a:endParaRPr>
          </a:p>
        </p:txBody>
      </p:sp>
    </p:spTree>
    <p:extLst>
      <p:ext uri="{BB962C8B-B14F-4D97-AF65-F5344CB8AC3E}">
        <p14:creationId xmlns:p14="http://schemas.microsoft.com/office/powerpoint/2010/main" val="1488768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smtClean="0">
                <a:solidFill>
                  <a:prstClr val="black"/>
                </a:solidFill>
              </a:rPr>
              <a:pPr/>
              <a:t>11</a:t>
            </a:fld>
            <a:endParaRPr lang="fr-FR">
              <a:solidFill>
                <a:prstClr val="black"/>
              </a:solidFill>
            </a:endParaRPr>
          </a:p>
        </p:txBody>
      </p:sp>
    </p:spTree>
    <p:extLst>
      <p:ext uri="{BB962C8B-B14F-4D97-AF65-F5344CB8AC3E}">
        <p14:creationId xmlns:p14="http://schemas.microsoft.com/office/powerpoint/2010/main" val="27390478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880DEBE0-14AD-4F65-8423-16DBCB3D43C7}"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
        <p:nvSpPr>
          <p:cNvPr id="10" name="Rectangle à coins arrondis 9"/>
          <p:cNvSpPr/>
          <p:nvPr userDrawn="1"/>
        </p:nvSpPr>
        <p:spPr>
          <a:xfrm>
            <a:off x="842832" y="2618509"/>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11" name="Rectangle à coins arrondis 10"/>
          <p:cNvSpPr/>
          <p:nvPr userDrawn="1"/>
        </p:nvSpPr>
        <p:spPr>
          <a:xfrm>
            <a:off x="842832" y="2815936"/>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pic>
        <p:nvPicPr>
          <p:cNvPr id="12" name="Image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19803" b="22731"/>
          <a:stretch/>
        </p:blipFill>
        <p:spPr>
          <a:xfrm>
            <a:off x="3113985" y="124223"/>
            <a:ext cx="5707898" cy="2337955"/>
          </a:xfrm>
          <a:prstGeom prst="rect">
            <a:avLst/>
          </a:prstGeom>
        </p:spPr>
      </p:pic>
    </p:spTree>
    <p:extLst>
      <p:ext uri="{BB962C8B-B14F-4D97-AF65-F5344CB8AC3E}">
        <p14:creationId xmlns:p14="http://schemas.microsoft.com/office/powerpoint/2010/main" val="128954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B0151C13-84D4-404E-A910-7C47D156C932}"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37542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2B03563-1E9D-4D2C-A0BA-1258C04BD80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435644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99D18E20-8858-42EB-A334-FD8B2A9DE7E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347863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C639555-CCDB-466E-9BC2-E9BBFD6E813F}"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1197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5D379832-AD60-4BE5-8DED-FB7AE9E45AC4}"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717070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74AABEF7-16F7-4B1D-A5D3-FF0D13AA5E2D}"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231307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a:xfrm>
            <a:off x="1097280" y="6459785"/>
            <a:ext cx="2472271" cy="365125"/>
          </a:xfrm>
          <a:prstGeom prst="rect">
            <a:avLst/>
          </a:prstGeom>
        </p:spPr>
        <p:txBody>
          <a:bodyPr/>
          <a:lstStyle/>
          <a:p>
            <a:pPr defTabSz="457200"/>
            <a:fld id="{50A03675-BEDA-4570-9287-0DC62E6D4A4D}" type="datetime1">
              <a:rPr lang="en-US">
                <a:solidFill>
                  <a:srgbClr val="000000"/>
                </a:solidFill>
              </a:rPr>
              <a:pPr defTabSz="457200"/>
              <a:t>3/18/2020</a:t>
            </a:fld>
            <a:endParaRPr lang="en-US" dirty="0">
              <a:solidFill>
                <a:srgbClr val="000000"/>
              </a:solidFill>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4356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62FAFA85-8359-4FF7-A511-C3B42483C680}"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8395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465512" y="6459785"/>
            <a:ext cx="2618510" cy="365125"/>
          </a:xfrm>
          <a:prstGeom prst="rect">
            <a:avLst/>
          </a:prstGeom>
        </p:spPr>
        <p:txBody>
          <a:bodyPr/>
          <a:lstStyle>
            <a:lvl1pPr algn="l">
              <a:defRPr/>
            </a:lvl1pPr>
          </a:lstStyle>
          <a:p>
            <a:pPr defTabSz="457200"/>
            <a:fld id="{FFFF1FEE-21A8-4CA0-9D04-F1776F434915}" type="datetime1">
              <a:rPr lang="en-US" smtClean="0">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solidFill>
                <a:srgbClr val="637052"/>
              </a:solidFill>
            </a:endParaRPr>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lvl1pPr>
              <a:defRPr>
                <a:solidFill>
                  <a:schemeClr val="tx2"/>
                </a:solidFill>
              </a:defRPr>
            </a:lvl1pPr>
          </a:lstStyle>
          <a:p>
            <a:pPr defTabSz="457200"/>
            <a:fld id="{D57F1E4F-1CFF-5643-939E-217C01CDF565}" type="slidenum">
              <a:rPr lang="en-US" smtClean="0">
                <a:solidFill>
                  <a:srgbClr val="637052"/>
                </a:solidFill>
              </a:rPr>
              <a:pPr defTabSz="457200"/>
              <a:t>‹#›</a:t>
            </a:fld>
            <a:endParaRPr lang="en-US" dirty="0">
              <a:solidFill>
                <a:srgbClr val="637052"/>
              </a:solidFill>
            </a:endParaRPr>
          </a:p>
        </p:txBody>
      </p:sp>
    </p:spTree>
    <p:extLst>
      <p:ext uri="{BB962C8B-B14F-4D97-AF65-F5344CB8AC3E}">
        <p14:creationId xmlns:p14="http://schemas.microsoft.com/office/powerpoint/2010/main" val="629062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0B28E929-13DB-48D3-9256-C746EF6E46C1}"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154976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userDrawn="1"/>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b="1" cap="all" baseline="0">
                <a:solidFill>
                  <a:srgbClr val="FFFFFF"/>
                </a:solidFill>
              </a:defRPr>
            </a:lvl1pPr>
          </a:lstStyle>
          <a:p>
            <a:pPr defTabSz="457200"/>
            <a:endParaRPr lang="en-US" dirty="0"/>
          </a:p>
        </p:txBody>
      </p:sp>
      <p:pic>
        <p:nvPicPr>
          <p:cNvPr id="11" name="Image 10"/>
          <p:cNvPicPr>
            <a:picLocks noChangeAspect="1"/>
          </p:cNvPicPr>
          <p:nvPr userDrawn="1"/>
        </p:nvPicPr>
        <p:blipFill rotWithShape="1">
          <a:blip r:embed="rId13" cstate="print">
            <a:extLst>
              <a:ext uri="{28A0092B-C50C-407E-A947-70E740481C1C}">
                <a14:useLocalDpi xmlns:a14="http://schemas.microsoft.com/office/drawing/2010/main" val="0"/>
              </a:ext>
            </a:extLst>
          </a:blip>
          <a:srcRect l="43020" t="35638" r="41324" b="42142"/>
          <a:stretch/>
        </p:blipFill>
        <p:spPr>
          <a:xfrm>
            <a:off x="11298384" y="5496305"/>
            <a:ext cx="893618" cy="904009"/>
          </a:xfrm>
          <a:prstGeom prst="rect">
            <a:avLst/>
          </a:prstGeom>
        </p:spPr>
      </p:pic>
    </p:spTree>
    <p:extLst>
      <p:ext uri="{BB962C8B-B14F-4D97-AF65-F5344CB8AC3E}">
        <p14:creationId xmlns:p14="http://schemas.microsoft.com/office/powerpoint/2010/main" val="34824666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fr.wikipedia.org/wiki/%C3%89galit%C3%A9_des_sexe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fr.wikipedia.org/wiki/Peine_de_mort"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44880" y="346364"/>
            <a:ext cx="10058400" cy="1820488"/>
          </a:xfrm>
        </p:spPr>
        <p:txBody>
          <a:bodyPr>
            <a:normAutofit fontScale="90000"/>
          </a:bodyPr>
          <a:lstStyle/>
          <a:p>
            <a:pPr algn="ctr"/>
            <a:r>
              <a:rPr lang="fr-FR" sz="2700" b="1" smtClean="0"/>
              <a:t/>
            </a:r>
            <a:br>
              <a:rPr lang="fr-FR" sz="2700" b="1" smtClean="0"/>
            </a:br>
            <a:r>
              <a:rPr lang="fr-FR" sz="2700" b="1" smtClean="0"/>
              <a:t/>
            </a:r>
            <a:br>
              <a:rPr lang="fr-FR" sz="2700" b="1" smtClean="0"/>
            </a:br>
            <a:r>
              <a:rPr lang="fr-FR" sz="2700" b="1" smtClean="0"/>
              <a:t/>
            </a:r>
            <a:br>
              <a:rPr lang="fr-FR" sz="2700" b="1" smtClean="0"/>
            </a:br>
            <a:r>
              <a:rPr lang="fr-FR" sz="2700" b="1" smtClean="0"/>
              <a:t/>
            </a:r>
            <a:br>
              <a:rPr lang="fr-FR" sz="2700" b="1" smtClean="0"/>
            </a:br>
            <a:r>
              <a:rPr lang="fr-FR" sz="2700" b="1" smtClean="0"/>
              <a:t>Université Hassan II</a:t>
            </a:r>
            <a:r>
              <a:rPr lang="fr-FR" sz="2700" smtClean="0"/>
              <a:t/>
            </a:r>
            <a:br>
              <a:rPr lang="fr-FR" sz="2700" smtClean="0"/>
            </a:br>
            <a:r>
              <a:rPr lang="fr-FR" sz="2700" b="1" smtClean="0"/>
              <a:t>Faculté des Sciences Juridiques, Economiques et Sociales</a:t>
            </a:r>
            <a:r>
              <a:rPr lang="fr-FR" sz="2700" smtClean="0"/>
              <a:t/>
            </a:r>
            <a:br>
              <a:rPr lang="fr-FR" sz="2700" smtClean="0"/>
            </a:br>
            <a:r>
              <a:rPr lang="fr-FR" sz="2700" b="1" smtClean="0"/>
              <a:t>Ain-Chock - Casablanca</a:t>
            </a:r>
            <a:r>
              <a:rPr lang="fr-FR" smtClean="0"/>
              <a:t/>
            </a:r>
            <a:br>
              <a:rPr lang="fr-FR" smtClean="0"/>
            </a:br>
            <a:endParaRPr lang="fr-FR" dirty="0"/>
          </a:p>
        </p:txBody>
      </p:sp>
      <p:sp>
        <p:nvSpPr>
          <p:cNvPr id="3" name="Espace réservé du contenu 2"/>
          <p:cNvSpPr>
            <a:spLocks noGrp="1"/>
          </p:cNvSpPr>
          <p:nvPr>
            <p:ph idx="1"/>
          </p:nvPr>
        </p:nvSpPr>
        <p:spPr/>
        <p:txBody>
          <a:bodyPr>
            <a:normAutofit fontScale="32500" lnSpcReduction="20000"/>
          </a:bodyPr>
          <a:lstStyle/>
          <a:p>
            <a:pPr algn="ctr"/>
            <a:endParaRPr lang="fr-FR" b="1" smtClean="0">
              <a:solidFill>
                <a:schemeClr val="bg2">
                  <a:lumMod val="50000"/>
                </a:schemeClr>
              </a:solidFill>
              <a:latin typeface="Book Antiqua" panose="02040602050305030304" pitchFamily="18" charset="0"/>
            </a:endParaRPr>
          </a:p>
          <a:p>
            <a:pPr algn="ctr"/>
            <a:endParaRPr lang="fr-FR" b="1" smtClean="0">
              <a:solidFill>
                <a:schemeClr val="bg2">
                  <a:lumMod val="50000"/>
                </a:schemeClr>
              </a:solidFill>
              <a:latin typeface="Book Antiqua" panose="02040602050305030304" pitchFamily="18" charset="0"/>
            </a:endParaRPr>
          </a:p>
          <a:p>
            <a:pPr algn="ctr"/>
            <a:endParaRPr lang="fr-FR" b="1" smtClean="0">
              <a:solidFill>
                <a:schemeClr val="bg2">
                  <a:lumMod val="50000"/>
                </a:schemeClr>
              </a:solidFill>
              <a:latin typeface="Book Antiqua" panose="02040602050305030304" pitchFamily="18" charset="0"/>
            </a:endParaRPr>
          </a:p>
          <a:p>
            <a:pPr algn="ctr"/>
            <a:r>
              <a:rPr lang="fr-FR" sz="7400" b="1" smtClean="0">
                <a:solidFill>
                  <a:schemeClr val="bg2">
                    <a:lumMod val="50000"/>
                  </a:schemeClr>
                </a:solidFill>
                <a:latin typeface="Book Antiqua" panose="02040602050305030304" pitchFamily="18" charset="0"/>
              </a:rPr>
              <a:t>Salah-Eddine CHENGUITI</a:t>
            </a:r>
          </a:p>
          <a:p>
            <a:pPr algn="ctr"/>
            <a:r>
              <a:rPr lang="fr-FR" sz="7400" b="1" smtClean="0">
                <a:solidFill>
                  <a:schemeClr val="bg2">
                    <a:lumMod val="50000"/>
                  </a:schemeClr>
                </a:solidFill>
                <a:latin typeface="Book Antiqua" panose="02040602050305030304" pitchFamily="18" charset="0"/>
              </a:rPr>
              <a:t>« Droits de l’Homme et libertés publiques »</a:t>
            </a:r>
          </a:p>
          <a:p>
            <a:pPr algn="ctr"/>
            <a:r>
              <a:rPr lang="fr-FR" sz="7400" b="1" smtClean="0">
                <a:solidFill>
                  <a:schemeClr val="bg2">
                    <a:lumMod val="50000"/>
                  </a:schemeClr>
                </a:solidFill>
                <a:latin typeface="Book Antiqua" panose="02040602050305030304" pitchFamily="18" charset="0"/>
              </a:rPr>
              <a:t>Droit en Français </a:t>
            </a:r>
          </a:p>
          <a:p>
            <a:pPr algn="ctr"/>
            <a:r>
              <a:rPr lang="fr-FR" sz="7400" b="1" smtClean="0">
                <a:solidFill>
                  <a:schemeClr val="bg2">
                    <a:lumMod val="50000"/>
                  </a:schemeClr>
                </a:solidFill>
                <a:latin typeface="Book Antiqua" panose="02040602050305030304" pitchFamily="18" charset="0"/>
              </a:rPr>
              <a:t>Semestre 4</a:t>
            </a:r>
          </a:p>
          <a:p>
            <a:endParaRPr lang="fr-FR" smtClean="0"/>
          </a:p>
          <a:p>
            <a:endParaRPr lang="fr-FR" smtClean="0"/>
          </a:p>
          <a:p>
            <a:endParaRPr lang="fr-FR" smtClean="0"/>
          </a:p>
          <a:p>
            <a:endParaRPr lang="fr-FR" smtClean="0"/>
          </a:p>
          <a:p>
            <a:pPr algn="ctr"/>
            <a:r>
              <a:rPr lang="fr-FR" sz="7400" b="1" spc="-50" smtClean="0">
                <a:latin typeface="+mj-lt"/>
                <a:ea typeface="+mj-ea"/>
                <a:cs typeface="+mj-cs"/>
              </a:rPr>
              <a:t>Année universitaire : 2019 – 2020.</a:t>
            </a:r>
          </a:p>
          <a:p>
            <a:pPr algn="ctr"/>
            <a:endParaRPr lang="fr-FR" dirty="0"/>
          </a:p>
        </p:txBody>
      </p:sp>
      <p:sp>
        <p:nvSpPr>
          <p:cNvPr id="4" name="Espace réservé du pied de page 3"/>
          <p:cNvSpPr>
            <a:spLocks noGrp="1"/>
          </p:cNvSpPr>
          <p:nvPr>
            <p:ph type="ftr" sz="quarter" idx="11"/>
          </p:nvPr>
        </p:nvSpPr>
        <p:spPr/>
        <p:txBody>
          <a:bodyPr/>
          <a:lstStyle/>
          <a:p>
            <a:endParaRPr lang="en-US" dirty="0"/>
          </a:p>
        </p:txBody>
      </p:sp>
      <p:sp>
        <p:nvSpPr>
          <p:cNvPr id="5" name="Espace réservé du numéro de diapositive 4"/>
          <p:cNvSpPr>
            <a:spLocks noGrp="1"/>
          </p:cNvSpPr>
          <p:nvPr>
            <p:ph type="sldNum" sz="quarter" idx="12"/>
          </p:nvPr>
        </p:nvSpPr>
        <p:spPr/>
        <p:txBody>
          <a:bodyPr/>
          <a:lstStyle/>
          <a:p>
            <a:pPr defTabSz="457200"/>
            <a:fld id="{D57F1E4F-1CFF-5643-939E-217C01CDF565}" type="slidenum">
              <a:rPr lang="en-US" smtClean="0">
                <a:solidFill>
                  <a:srgbClr val="000000"/>
                </a:solidFill>
              </a:rPr>
              <a:pPr defTabSz="457200"/>
              <a:t>1</a:t>
            </a:fld>
            <a:endParaRPr lang="en-US" dirty="0">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10</a:t>
            </a:fld>
            <a:endParaRPr lang="en-US" dirty="0">
              <a:solidFill>
                <a:srgbClr val="000000"/>
              </a:solidFill>
            </a:endParaRPr>
          </a:p>
        </p:txBody>
      </p:sp>
      <p:sp>
        <p:nvSpPr>
          <p:cNvPr id="7" name="Titre 1"/>
          <p:cNvSpPr txBox="1">
            <a:spLocks/>
          </p:cNvSpPr>
          <p:nvPr/>
        </p:nvSpPr>
        <p:spPr>
          <a:xfrm>
            <a:off x="160868" y="1516768"/>
            <a:ext cx="10643980" cy="1691653"/>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endParaRPr lang="fr-FR" sz="3200" b="1" dirty="0">
              <a:latin typeface="Book Antiqua" panose="02040602050305030304" pitchFamily="18" charset="0"/>
              <a:cs typeface="Sakkal Majalla" panose="02000000000000000000" pitchFamily="2" charset="-78"/>
            </a:endParaRPr>
          </a:p>
        </p:txBody>
      </p:sp>
      <p:sp>
        <p:nvSpPr>
          <p:cNvPr id="8" name="Titre 1"/>
          <p:cNvSpPr txBox="1">
            <a:spLocks/>
          </p:cNvSpPr>
          <p:nvPr/>
        </p:nvSpPr>
        <p:spPr>
          <a:xfrm>
            <a:off x="1625600" y="481214"/>
            <a:ext cx="8804824" cy="655651"/>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3200" b="1" dirty="0" smtClean="0">
                <a:latin typeface="Book Antiqua" panose="02040602050305030304" pitchFamily="18" charset="0"/>
                <a:cs typeface="Sakkal Majalla" panose="02000000000000000000" pitchFamily="2" charset="-78"/>
              </a:rPr>
              <a:t>Auteurs précurseurs dans le domaine (Suite) </a:t>
            </a:r>
            <a:endParaRPr lang="fr-FR" sz="3200" b="1" dirty="0">
              <a:latin typeface="Book Antiqua" panose="02040602050305030304" pitchFamily="18" charset="0"/>
              <a:cs typeface="Sakkal Majalla" panose="02000000000000000000" pitchFamily="2" charset="-78"/>
            </a:endParaRPr>
          </a:p>
        </p:txBody>
      </p:sp>
      <p:graphicFrame>
        <p:nvGraphicFramePr>
          <p:cNvPr id="5" name="Tableau 4"/>
          <p:cNvGraphicFramePr>
            <a:graphicFrameLocks noGrp="1"/>
          </p:cNvGraphicFramePr>
          <p:nvPr>
            <p:extLst/>
          </p:nvPr>
        </p:nvGraphicFramePr>
        <p:xfrm>
          <a:off x="160867" y="2386474"/>
          <a:ext cx="3352354" cy="3420767"/>
        </p:xfrm>
        <a:graphic>
          <a:graphicData uri="http://schemas.openxmlformats.org/drawingml/2006/table">
            <a:tbl>
              <a:tblPr firstRow="1" bandRow="1">
                <a:tableStyleId>{5C22544A-7EE6-4342-B048-85BDC9FD1C3A}</a:tableStyleId>
              </a:tblPr>
              <a:tblGrid>
                <a:gridCol w="3352354">
                  <a:extLst>
                    <a:ext uri="{9D8B030D-6E8A-4147-A177-3AD203B41FA5}">
                      <a16:colId xmlns:a16="http://schemas.microsoft.com/office/drawing/2014/main" val="424636338"/>
                    </a:ext>
                  </a:extLst>
                </a:gridCol>
              </a:tblGrid>
              <a:tr h="3420767">
                <a:tc>
                  <a:txBody>
                    <a:bodyPr/>
                    <a:lstStyle/>
                    <a:p>
                      <a:endParaRPr lang="fr-FR" dirty="0"/>
                    </a:p>
                  </a:txBody>
                  <a:tcPr>
                    <a:solidFill>
                      <a:schemeClr val="bg1"/>
                    </a:solidFill>
                  </a:tcPr>
                </a:tc>
                <a:extLst>
                  <a:ext uri="{0D108BD9-81ED-4DB2-BD59-A6C34878D82A}">
                    <a16:rowId xmlns:a16="http://schemas.microsoft.com/office/drawing/2014/main" val="4228323533"/>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1749974787"/>
              </p:ext>
            </p:extLst>
          </p:nvPr>
        </p:nvGraphicFramePr>
        <p:xfrm>
          <a:off x="518616" y="1516770"/>
          <a:ext cx="10615052" cy="4349852"/>
        </p:xfrm>
        <a:graphic>
          <a:graphicData uri="http://schemas.openxmlformats.org/drawingml/2006/table">
            <a:tbl>
              <a:tblPr firstRow="1" bandRow="1">
                <a:tableStyleId>{5C22544A-7EE6-4342-B048-85BDC9FD1C3A}</a:tableStyleId>
              </a:tblPr>
              <a:tblGrid>
                <a:gridCol w="10615052">
                  <a:extLst>
                    <a:ext uri="{9D8B030D-6E8A-4147-A177-3AD203B41FA5}">
                      <a16:colId xmlns:a16="http://schemas.microsoft.com/office/drawing/2014/main" val="424636338"/>
                    </a:ext>
                  </a:extLst>
                </a:gridCol>
              </a:tblGrid>
              <a:tr h="3872539">
                <a:tc>
                  <a:txBody>
                    <a:bodyPr/>
                    <a:lstStyle/>
                    <a:p>
                      <a:pPr marL="285750" lvl="0" indent="-285750" algn="just" rtl="0">
                        <a:buFont typeface="Arial" panose="020B0604020202020204" pitchFamily="34" charset="0"/>
                        <a:buChar char="•"/>
                      </a:pPr>
                      <a:r>
                        <a:rPr lang="fr-FR" sz="1400" b="1" kern="1200" dirty="0" smtClean="0">
                          <a:solidFill>
                            <a:schemeClr val="tx1"/>
                          </a:solidFill>
                          <a:effectLst/>
                          <a:latin typeface="Book Antiqua" panose="02040602050305030304" pitchFamily="18" charset="0"/>
                          <a:ea typeface="+mn-ea"/>
                          <a:cs typeface="+mn-cs"/>
                        </a:rPr>
                        <a:t>Jean – Jacques Rousseau (1712 – 1778) : </a:t>
                      </a:r>
                      <a:r>
                        <a:rPr lang="fr-FR" sz="1400" b="0" kern="1200" dirty="0" smtClean="0">
                          <a:solidFill>
                            <a:schemeClr val="tx1"/>
                          </a:solidFill>
                          <a:effectLst/>
                          <a:latin typeface="Book Antiqua" panose="02040602050305030304" pitchFamily="18" charset="0"/>
                          <a:ea typeface="+mn-ea"/>
                          <a:cs typeface="+mn-cs"/>
                        </a:rPr>
                        <a:t>considéré comme précurseur des droits de l’homme., l’originalité de son approche est de proposer une vision intégrée des droits de l’homme en articulant les principes de liberté, d’égalité et de dignité. En cela il préfigure l’architecture moderne des droits de l’homme. De plus l’articulation proposée par Rousseau – certes de manière implicite – des droits civils et politiques et des droits économiques sociaux et culturels, annonce les notions d’indivisibilité et d’universalité fondatrices de la vision contemporaine des droits de l’homme. </a:t>
                      </a:r>
                    </a:p>
                    <a:p>
                      <a:pPr algn="just"/>
                      <a:r>
                        <a:rPr lang="fr-FR" sz="1400" b="0" i="1" kern="1200" dirty="0" smtClean="0">
                          <a:solidFill>
                            <a:schemeClr val="tx1"/>
                          </a:solidFill>
                          <a:effectLst/>
                          <a:latin typeface="Book Antiqua" panose="02040602050305030304" pitchFamily="18" charset="0"/>
                          <a:ea typeface="+mn-ea"/>
                          <a:cs typeface="+mn-cs"/>
                        </a:rPr>
                        <a:t>       Auteur du Contrat Social : Discours sur l’origine et les fondements de l’inégalité parmi les hommes.</a:t>
                      </a:r>
                    </a:p>
                    <a:p>
                      <a:pPr algn="just"/>
                      <a:endParaRPr lang="fr-FR" sz="1400" b="0" kern="1200" dirty="0" smtClean="0">
                        <a:solidFill>
                          <a:schemeClr val="tx1"/>
                        </a:solidFill>
                        <a:effectLst/>
                        <a:latin typeface="Book Antiqua" panose="02040602050305030304" pitchFamily="18"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400" b="1" kern="1200" dirty="0" smtClean="0">
                          <a:solidFill>
                            <a:schemeClr val="tx1"/>
                          </a:solidFill>
                          <a:effectLst/>
                          <a:latin typeface="Book Antiqua" panose="02040602050305030304" pitchFamily="18" charset="0"/>
                          <a:ea typeface="+mn-ea"/>
                          <a:cs typeface="+mn-cs"/>
                        </a:rPr>
                        <a:t>Thomas Paine : (1737 – 1809) </a:t>
                      </a:r>
                      <a:r>
                        <a:rPr lang="fr-FR" sz="1400" b="0" kern="1200" dirty="0" smtClean="0">
                          <a:solidFill>
                            <a:schemeClr val="tx1"/>
                          </a:solidFill>
                          <a:effectLst/>
                          <a:latin typeface="Book Antiqua" panose="02040602050305030304" pitchFamily="18" charset="0"/>
                          <a:ea typeface="+mn-ea"/>
                          <a:cs typeface="+mn-cs"/>
                        </a:rPr>
                        <a:t>  a participé à la promotion des droits de l'homme à travers l'organisation de gouvernements nouveaux, ce qui le situe dans la philosophie des Lumières. Favorable à la République, au suffrage universel et au droit de vote, il a réfléchit également à la rénovation de la religion et de la société. Il proposa des réformes considérées comme radicales à l’époque comme un revenu minimum et un système d’éducation gratuit. Il était contre la traite des Noirs et l’esclavage, mais n’a pas critiqué les lacunes de la Constitution américaine sur ce thème. Il a écrit un article intitulé « </a:t>
                      </a:r>
                      <a:r>
                        <a:rPr lang="fr-FR" sz="1400" b="0" kern="1200" dirty="0" err="1" smtClean="0">
                          <a:solidFill>
                            <a:schemeClr val="tx1"/>
                          </a:solidFill>
                          <a:effectLst/>
                          <a:latin typeface="Book Antiqua" panose="02040602050305030304" pitchFamily="18" charset="0"/>
                          <a:ea typeface="+mn-ea"/>
                          <a:cs typeface="+mn-cs"/>
                        </a:rPr>
                        <a:t>African</a:t>
                      </a:r>
                      <a:r>
                        <a:rPr lang="fr-FR" sz="1400" b="0" kern="1200" dirty="0" smtClean="0">
                          <a:solidFill>
                            <a:schemeClr val="tx1"/>
                          </a:solidFill>
                          <a:effectLst/>
                          <a:latin typeface="Book Antiqua" panose="02040602050305030304" pitchFamily="18" charset="0"/>
                          <a:ea typeface="+mn-ea"/>
                          <a:cs typeface="+mn-cs"/>
                        </a:rPr>
                        <a:t> </a:t>
                      </a:r>
                      <a:r>
                        <a:rPr lang="fr-FR" sz="1400" b="0" kern="1200" dirty="0" err="1" smtClean="0">
                          <a:solidFill>
                            <a:schemeClr val="tx1"/>
                          </a:solidFill>
                          <a:effectLst/>
                          <a:latin typeface="Book Antiqua" panose="02040602050305030304" pitchFamily="18" charset="0"/>
                          <a:ea typeface="+mn-ea"/>
                          <a:cs typeface="+mn-cs"/>
                        </a:rPr>
                        <a:t>Slavery</a:t>
                      </a:r>
                      <a:r>
                        <a:rPr lang="fr-FR" sz="1400" b="0" kern="1200" dirty="0" smtClean="0">
                          <a:solidFill>
                            <a:schemeClr val="tx1"/>
                          </a:solidFill>
                          <a:effectLst/>
                          <a:latin typeface="Book Antiqua" panose="02040602050305030304" pitchFamily="18" charset="0"/>
                          <a:ea typeface="+mn-ea"/>
                          <a:cs typeface="+mn-cs"/>
                        </a:rPr>
                        <a:t> in </a:t>
                      </a:r>
                      <a:r>
                        <a:rPr lang="fr-FR" sz="1400" b="0" kern="1200" dirty="0" err="1" smtClean="0">
                          <a:solidFill>
                            <a:schemeClr val="tx1"/>
                          </a:solidFill>
                          <a:effectLst/>
                          <a:latin typeface="Book Antiqua" panose="02040602050305030304" pitchFamily="18" charset="0"/>
                          <a:ea typeface="+mn-ea"/>
                          <a:cs typeface="+mn-cs"/>
                        </a:rPr>
                        <a:t>America</a:t>
                      </a:r>
                      <a:r>
                        <a:rPr lang="fr-FR" sz="1400" b="0" kern="1200" dirty="0" smtClean="0">
                          <a:solidFill>
                            <a:schemeClr val="tx1"/>
                          </a:solidFill>
                          <a:effectLst/>
                          <a:latin typeface="Book Antiqua" panose="02040602050305030304" pitchFamily="18" charset="0"/>
                          <a:ea typeface="+mn-ea"/>
                          <a:cs typeface="+mn-cs"/>
                        </a:rPr>
                        <a:t> » publié le 8 mars 1775 dans le Postscript to the </a:t>
                      </a:r>
                      <a:r>
                        <a:rPr lang="fr-FR" sz="1400" b="0" kern="1200" dirty="0" err="1" smtClean="0">
                          <a:solidFill>
                            <a:schemeClr val="tx1"/>
                          </a:solidFill>
                          <a:effectLst/>
                          <a:latin typeface="Book Antiqua" panose="02040602050305030304" pitchFamily="18" charset="0"/>
                          <a:ea typeface="+mn-ea"/>
                          <a:cs typeface="+mn-cs"/>
                        </a:rPr>
                        <a:t>Pennsylvania</a:t>
                      </a:r>
                      <a:r>
                        <a:rPr lang="fr-FR" sz="1400" b="0" kern="1200" dirty="0" smtClean="0">
                          <a:solidFill>
                            <a:schemeClr val="tx1"/>
                          </a:solidFill>
                          <a:effectLst/>
                          <a:latin typeface="Book Antiqua" panose="02040602050305030304" pitchFamily="18" charset="0"/>
                          <a:ea typeface="+mn-ea"/>
                          <a:cs typeface="+mn-cs"/>
                        </a:rPr>
                        <a:t> Journal and Weekly </a:t>
                      </a:r>
                      <a:r>
                        <a:rPr lang="fr-FR" sz="1400" b="0" kern="1200" dirty="0" err="1" smtClean="0">
                          <a:solidFill>
                            <a:schemeClr val="tx1"/>
                          </a:solidFill>
                          <a:effectLst/>
                          <a:latin typeface="Book Antiqua" panose="02040602050305030304" pitchFamily="18" charset="0"/>
                          <a:ea typeface="+mn-ea"/>
                          <a:cs typeface="+mn-cs"/>
                        </a:rPr>
                        <a:t>Advertiser</a:t>
                      </a:r>
                      <a:r>
                        <a:rPr lang="fr-FR" sz="1400" b="0" kern="1200" dirty="0" smtClean="0">
                          <a:solidFill>
                            <a:schemeClr val="tx1"/>
                          </a:solidFill>
                          <a:effectLst/>
                          <a:latin typeface="Book Antiqua" panose="02040602050305030304" pitchFamily="18" charset="0"/>
                          <a:ea typeface="+mn-ea"/>
                          <a:cs typeface="+mn-cs"/>
                        </a:rPr>
                        <a:t>;</a:t>
                      </a: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400" b="0" kern="1200" dirty="0" smtClean="0">
                        <a:solidFill>
                          <a:schemeClr val="tx1"/>
                        </a:solidFill>
                        <a:effectLst/>
                        <a:latin typeface="Book Antiqua" panose="02040602050305030304" pitchFamily="18"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400" b="1" kern="1200" dirty="0" smtClean="0">
                          <a:solidFill>
                            <a:schemeClr val="tx1"/>
                          </a:solidFill>
                          <a:effectLst/>
                          <a:latin typeface="Book Antiqua" panose="02040602050305030304" pitchFamily="18" charset="0"/>
                          <a:ea typeface="+mn-ea"/>
                          <a:cs typeface="+mn-cs"/>
                        </a:rPr>
                        <a:t>Jeremy Bentham (1748 – 1832) : </a:t>
                      </a:r>
                      <a:r>
                        <a:rPr lang="fr-FR" sz="1400" b="0" kern="1200" dirty="0" smtClean="0">
                          <a:solidFill>
                            <a:schemeClr val="tx1"/>
                          </a:solidFill>
                          <a:effectLst/>
                          <a:latin typeface="Book Antiqua" panose="02040602050305030304" pitchFamily="18" charset="0"/>
                          <a:ea typeface="+mn-ea"/>
                          <a:cs typeface="+mn-cs"/>
                        </a:rPr>
                        <a:t>Précurseur du libéralisme, il s'exprime en faveur de la liberté individuelle, de la liberté d’expression, de la  liberté économique, de l'abolition de l‘usure, de la séparation de  l’Eglise et de l’Etat, du droit des animaux, de l</a:t>
                      </a:r>
                      <a:r>
                        <a:rPr lang="fr-FR" sz="1400" b="0" kern="1200" dirty="0" smtClean="0">
                          <a:solidFill>
                            <a:schemeClr val="tx1"/>
                          </a:solidFill>
                          <a:effectLst/>
                          <a:latin typeface="Book Antiqua" panose="02040602050305030304" pitchFamily="18" charset="0"/>
                          <a:ea typeface="+mn-ea"/>
                          <a:cs typeface="+mn-cs"/>
                          <a:hlinkClick r:id="rId3" tooltip="Égalité des sexes"/>
                        </a:rPr>
                        <a:t>‘</a:t>
                      </a:r>
                      <a:r>
                        <a:rPr lang="fr-FR" sz="1400" b="0" kern="1200" dirty="0" smtClean="0">
                          <a:solidFill>
                            <a:schemeClr val="tx1"/>
                          </a:solidFill>
                          <a:effectLst/>
                          <a:latin typeface="Book Antiqua" panose="02040602050305030304" pitchFamily="18" charset="0"/>
                          <a:ea typeface="+mn-ea"/>
                          <a:cs typeface="+mn-cs"/>
                        </a:rPr>
                        <a:t>égalité des sexes, de l’abolition de l’esclavage de l</a:t>
                      </a:r>
                      <a:r>
                        <a:rPr lang="fr-FR" sz="1400" b="0" kern="1200" dirty="0" smtClean="0">
                          <a:solidFill>
                            <a:schemeClr val="tx1"/>
                          </a:solidFill>
                          <a:effectLst/>
                          <a:latin typeface="Book Antiqua" panose="02040602050305030304" pitchFamily="18" charset="0"/>
                          <a:ea typeface="+mn-ea"/>
                          <a:cs typeface="+mn-cs"/>
                          <a:hlinkClick r:id="rId4" tooltip="Peine de mort"/>
                        </a:rPr>
                        <a:t>‘</a:t>
                      </a:r>
                      <a:r>
                        <a:rPr lang="fr-FR" sz="1400" b="0" kern="1200" dirty="0" smtClean="0">
                          <a:solidFill>
                            <a:schemeClr val="tx1"/>
                          </a:solidFill>
                          <a:effectLst/>
                          <a:latin typeface="Book Antiqua" panose="02040602050305030304" pitchFamily="18" charset="0"/>
                          <a:ea typeface="+mn-ea"/>
                          <a:cs typeface="+mn-cs"/>
                        </a:rPr>
                        <a:t>abolition de, la peine de mort, et de l'abolition des peines physiques, y compris celle des enfants.</a:t>
                      </a:r>
                    </a:p>
                  </a:txBody>
                  <a:tcPr>
                    <a:solidFill>
                      <a:schemeClr val="bg1">
                        <a:lumMod val="75000"/>
                      </a:schemeClr>
                    </a:solidFill>
                  </a:tcPr>
                </a:tc>
                <a:extLst>
                  <a:ext uri="{0D108BD9-81ED-4DB2-BD59-A6C34878D82A}">
                    <a16:rowId xmlns:a16="http://schemas.microsoft.com/office/drawing/2014/main" val="4228323533"/>
                  </a:ext>
                </a:extLst>
              </a:tr>
              <a:tr h="417932">
                <a:tc>
                  <a:txBody>
                    <a:bodyPr/>
                    <a:lstStyle/>
                    <a:p>
                      <a:pPr algn="r"/>
                      <a:endParaRPr lang="fr-FR" sz="1400" b="0" kern="1200" dirty="0" smtClean="0">
                        <a:solidFill>
                          <a:schemeClr val="tx1"/>
                        </a:solidFill>
                        <a:latin typeface="Book Antiqua" panose="02040602050305030304" pitchFamily="18" charset="0"/>
                        <a:ea typeface="+mn-ea"/>
                        <a:cs typeface="+mn-cs"/>
                      </a:endParaRPr>
                    </a:p>
                  </a:txBody>
                  <a:tcPr>
                    <a:solidFill>
                      <a:schemeClr val="bg1"/>
                    </a:solidFill>
                  </a:tcPr>
                </a:tc>
                <a:extLst>
                  <a:ext uri="{0D108BD9-81ED-4DB2-BD59-A6C34878D82A}">
                    <a16:rowId xmlns:a16="http://schemas.microsoft.com/office/drawing/2014/main" val="4144095850"/>
                  </a:ext>
                </a:extLst>
              </a:tr>
            </a:tbl>
          </a:graphicData>
        </a:graphic>
      </p:graphicFrame>
    </p:spTree>
    <p:extLst>
      <p:ext uri="{BB962C8B-B14F-4D97-AF65-F5344CB8AC3E}">
        <p14:creationId xmlns:p14="http://schemas.microsoft.com/office/powerpoint/2010/main" val="3054819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783771" y="1050362"/>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11</a:t>
            </a:fld>
            <a:endParaRPr lang="en-US" dirty="0">
              <a:solidFill>
                <a:srgbClr val="000000"/>
              </a:solidFill>
            </a:endParaRPr>
          </a:p>
        </p:txBody>
      </p:sp>
      <p:sp>
        <p:nvSpPr>
          <p:cNvPr id="7" name="Titre 1"/>
          <p:cNvSpPr txBox="1">
            <a:spLocks/>
          </p:cNvSpPr>
          <p:nvPr/>
        </p:nvSpPr>
        <p:spPr>
          <a:xfrm>
            <a:off x="160868" y="1516768"/>
            <a:ext cx="10643980" cy="1691653"/>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endParaRPr lang="fr-FR" sz="3200" b="1" dirty="0">
              <a:latin typeface="Book Antiqua" panose="02040602050305030304" pitchFamily="18" charset="0"/>
              <a:cs typeface="Sakkal Majalla" panose="02000000000000000000" pitchFamily="2" charset="-78"/>
            </a:endParaRPr>
          </a:p>
        </p:txBody>
      </p:sp>
      <p:sp>
        <p:nvSpPr>
          <p:cNvPr id="8" name="Titre 1"/>
          <p:cNvSpPr txBox="1">
            <a:spLocks/>
          </p:cNvSpPr>
          <p:nvPr/>
        </p:nvSpPr>
        <p:spPr>
          <a:xfrm>
            <a:off x="1481667" y="300089"/>
            <a:ext cx="8804824" cy="655651"/>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3200" b="1" dirty="0" smtClean="0">
                <a:latin typeface="Book Antiqua" panose="02040602050305030304" pitchFamily="18" charset="0"/>
                <a:cs typeface="Sakkal Majalla" panose="02000000000000000000" pitchFamily="2" charset="-78"/>
              </a:rPr>
              <a:t>Types de droits de l’homme</a:t>
            </a:r>
            <a:endParaRPr lang="fr-FR" sz="3200" b="1" dirty="0">
              <a:latin typeface="Book Antiqua" panose="02040602050305030304" pitchFamily="18" charset="0"/>
              <a:cs typeface="Sakkal Majalla" panose="02000000000000000000" pitchFamily="2" charset="-78"/>
            </a:endParaRPr>
          </a:p>
        </p:txBody>
      </p:sp>
      <p:graphicFrame>
        <p:nvGraphicFramePr>
          <p:cNvPr id="5" name="Tableau 4"/>
          <p:cNvGraphicFramePr>
            <a:graphicFrameLocks noGrp="1"/>
          </p:cNvGraphicFramePr>
          <p:nvPr>
            <p:extLst/>
          </p:nvPr>
        </p:nvGraphicFramePr>
        <p:xfrm>
          <a:off x="160867" y="2386474"/>
          <a:ext cx="3352354" cy="3420767"/>
        </p:xfrm>
        <a:graphic>
          <a:graphicData uri="http://schemas.openxmlformats.org/drawingml/2006/table">
            <a:tbl>
              <a:tblPr firstRow="1" bandRow="1">
                <a:tableStyleId>{5C22544A-7EE6-4342-B048-85BDC9FD1C3A}</a:tableStyleId>
              </a:tblPr>
              <a:tblGrid>
                <a:gridCol w="3352354">
                  <a:extLst>
                    <a:ext uri="{9D8B030D-6E8A-4147-A177-3AD203B41FA5}">
                      <a16:colId xmlns:a16="http://schemas.microsoft.com/office/drawing/2014/main" val="424636338"/>
                    </a:ext>
                  </a:extLst>
                </a:gridCol>
              </a:tblGrid>
              <a:tr h="3420767">
                <a:tc>
                  <a:txBody>
                    <a:bodyPr/>
                    <a:lstStyle/>
                    <a:p>
                      <a:endParaRPr lang="fr-FR" dirty="0"/>
                    </a:p>
                  </a:txBody>
                  <a:tcPr>
                    <a:solidFill>
                      <a:schemeClr val="bg1"/>
                    </a:solidFill>
                  </a:tcPr>
                </a:tc>
                <a:extLst>
                  <a:ext uri="{0D108BD9-81ED-4DB2-BD59-A6C34878D82A}">
                    <a16:rowId xmlns:a16="http://schemas.microsoft.com/office/drawing/2014/main" val="4228323533"/>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3625039143"/>
              </p:ext>
            </p:extLst>
          </p:nvPr>
        </p:nvGraphicFramePr>
        <p:xfrm>
          <a:off x="246494" y="1184171"/>
          <a:ext cx="11095630" cy="4656414"/>
        </p:xfrm>
        <a:graphic>
          <a:graphicData uri="http://schemas.openxmlformats.org/drawingml/2006/table">
            <a:tbl>
              <a:tblPr firstRow="1" bandRow="1">
                <a:tableStyleId>{5C22544A-7EE6-4342-B048-85BDC9FD1C3A}</a:tableStyleId>
              </a:tblPr>
              <a:tblGrid>
                <a:gridCol w="11095630">
                  <a:extLst>
                    <a:ext uri="{9D8B030D-6E8A-4147-A177-3AD203B41FA5}">
                      <a16:colId xmlns:a16="http://schemas.microsoft.com/office/drawing/2014/main" val="424636338"/>
                    </a:ext>
                  </a:extLst>
                </a:gridCol>
              </a:tblGrid>
              <a:tr h="4260174">
                <a:tc>
                  <a:txBody>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400" b="1" u="sng" kern="1200" dirty="0" smtClean="0">
                          <a:solidFill>
                            <a:schemeClr val="tx1"/>
                          </a:solidFill>
                          <a:effectLst/>
                          <a:latin typeface="Book Antiqua" panose="02040602050305030304" pitchFamily="18" charset="0"/>
                          <a:ea typeface="+mn-ea"/>
                          <a:cs typeface="+mn-cs"/>
                        </a:rPr>
                        <a:t>Les droits économiques, sociaux et culturels :</a:t>
                      </a:r>
                    </a:p>
                    <a:p>
                      <a:pPr algn="just"/>
                      <a:r>
                        <a:rPr lang="fr-FR" sz="1400" b="0" kern="1200" dirty="0" smtClean="0">
                          <a:solidFill>
                            <a:schemeClr val="tx1"/>
                          </a:solidFill>
                          <a:effectLst/>
                          <a:latin typeface="Book Antiqua" panose="02040602050305030304" pitchFamily="18" charset="0"/>
                          <a:ea typeface="+mn-ea"/>
                          <a:cs typeface="+mn-cs"/>
                        </a:rPr>
                        <a:t>Le Pacte</a:t>
                      </a:r>
                      <a:r>
                        <a:rPr lang="fr-FR" sz="1400" b="0" kern="1200" baseline="0" dirty="0" smtClean="0">
                          <a:solidFill>
                            <a:schemeClr val="tx1"/>
                          </a:solidFill>
                          <a:effectLst/>
                          <a:latin typeface="Book Antiqua" panose="02040602050305030304" pitchFamily="18" charset="0"/>
                          <a:ea typeface="+mn-ea"/>
                          <a:cs typeface="+mn-cs"/>
                        </a:rPr>
                        <a:t> international relatif aux droits économiques sociaux et culturels, </a:t>
                      </a:r>
                      <a:r>
                        <a:rPr lang="fr-FR" sz="1400" b="0" kern="1200" dirty="0" smtClean="0">
                          <a:solidFill>
                            <a:schemeClr val="tx1"/>
                          </a:solidFill>
                          <a:effectLst/>
                          <a:latin typeface="Book Antiqua" panose="02040602050305030304" pitchFamily="18" charset="0"/>
                          <a:ea typeface="+mn-ea"/>
                          <a:cs typeface="+mn-cs"/>
                        </a:rPr>
                        <a:t>est entré en vigueur en 1976 et comprenait 165 États parties en août 2017. Il promeut et protège notamment : </a:t>
                      </a:r>
                    </a:p>
                    <a:p>
                      <a:pPr marL="531813" lvl="0" indent="-258763" algn="just">
                        <a:buFont typeface="Wingdings" panose="05000000000000000000" pitchFamily="2" charset="2"/>
                        <a:buChar char="Ø"/>
                      </a:pPr>
                      <a:r>
                        <a:rPr lang="fr-FR" sz="1400" b="0" kern="1200" dirty="0" smtClean="0">
                          <a:solidFill>
                            <a:schemeClr val="tx1"/>
                          </a:solidFill>
                          <a:effectLst/>
                          <a:latin typeface="Book Antiqua" panose="02040602050305030304" pitchFamily="18" charset="0"/>
                          <a:ea typeface="+mn-ea"/>
                          <a:cs typeface="+mn-cs"/>
                        </a:rPr>
                        <a:t>le droit au travail, dans des conditions justes et favorables ; </a:t>
                      </a:r>
                    </a:p>
                    <a:p>
                      <a:pPr marL="531813" lvl="0" indent="-258763" algn="just">
                        <a:buFont typeface="Wingdings" panose="05000000000000000000" pitchFamily="2" charset="2"/>
                        <a:buChar char="Ø"/>
                      </a:pPr>
                      <a:r>
                        <a:rPr lang="fr-FR" sz="1400" b="0" kern="1200" dirty="0" smtClean="0">
                          <a:solidFill>
                            <a:schemeClr val="tx1"/>
                          </a:solidFill>
                          <a:effectLst/>
                          <a:latin typeface="Book Antiqua" panose="02040602050305030304" pitchFamily="18" charset="0"/>
                          <a:ea typeface="+mn-ea"/>
                          <a:cs typeface="+mn-cs"/>
                        </a:rPr>
                        <a:t>le droit à une protection sociale, ainsi qu’à des conditions de vie permettant à toute personne de jouir du meilleur état de santé physique et mentale qu’elle soit capable d’atteindre ;</a:t>
                      </a:r>
                    </a:p>
                    <a:p>
                      <a:pPr marL="531813" lvl="0" indent="-258763" algn="just">
                        <a:buFont typeface="Wingdings" panose="05000000000000000000" pitchFamily="2" charset="2"/>
                        <a:buChar char="Ø"/>
                      </a:pPr>
                      <a:r>
                        <a:rPr lang="fr-FR" sz="1400" b="0" kern="1200" dirty="0" smtClean="0">
                          <a:solidFill>
                            <a:schemeClr val="tx1"/>
                          </a:solidFill>
                          <a:effectLst/>
                          <a:latin typeface="Book Antiqua" panose="02040602050305030304" pitchFamily="18" charset="0"/>
                          <a:ea typeface="+mn-ea"/>
                          <a:cs typeface="+mn-cs"/>
                        </a:rPr>
                        <a:t>le droit de toute personne à l’éducation, de participer à la vie culturelle ou de bénéficier du progrès scientifique et de ses applications.</a:t>
                      </a:r>
                    </a:p>
                    <a:p>
                      <a:pPr marL="273050" lvl="0" indent="0" algn="just">
                        <a:buFont typeface="Wingdings" panose="05000000000000000000" pitchFamily="2" charset="2"/>
                        <a:buNone/>
                      </a:pPr>
                      <a:endParaRPr lang="fr-FR" sz="1400" b="0" kern="1200" dirty="0" smtClean="0">
                        <a:solidFill>
                          <a:schemeClr val="tx1"/>
                        </a:solidFill>
                        <a:effectLst/>
                        <a:latin typeface="Book Antiqua" panose="02040602050305030304" pitchFamily="18"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400" b="1" u="sng" kern="1200" dirty="0" smtClean="0">
                          <a:solidFill>
                            <a:schemeClr val="tx1"/>
                          </a:solidFill>
                          <a:effectLst/>
                          <a:latin typeface="Book Antiqua" panose="02040602050305030304" pitchFamily="18" charset="0"/>
                          <a:ea typeface="+mn-ea"/>
                          <a:cs typeface="+mn-cs"/>
                        </a:rPr>
                        <a:t>Les droits civils et politiques </a:t>
                      </a:r>
                      <a:endParaRPr lang="fr-FR" sz="1400" b="1" kern="1200" dirty="0" smtClean="0">
                        <a:solidFill>
                          <a:schemeClr val="tx1"/>
                        </a:solidFill>
                        <a:effectLst/>
                        <a:latin typeface="Book Antiqua" panose="02040602050305030304" pitchFamily="18" charset="0"/>
                        <a:ea typeface="+mn-ea"/>
                        <a:cs typeface="+mn-cs"/>
                      </a:endParaRPr>
                    </a:p>
                    <a:p>
                      <a:pPr marL="177800" marR="0" lvl="0" indent="-8255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400" b="0" kern="1200" dirty="0" smtClean="0">
                          <a:solidFill>
                            <a:schemeClr val="tx1"/>
                          </a:solidFill>
                          <a:effectLst/>
                          <a:latin typeface="Book Antiqua" panose="02040602050305030304" pitchFamily="18" charset="0"/>
                          <a:ea typeface="+mn-ea"/>
                          <a:cs typeface="+mn-cs"/>
                        </a:rPr>
                        <a:t> Le Pacte international relatif aux droits civils</a:t>
                      </a:r>
                      <a:r>
                        <a:rPr lang="fr-FR" sz="1400" b="0" kern="1200" baseline="0" dirty="0" smtClean="0">
                          <a:solidFill>
                            <a:schemeClr val="tx1"/>
                          </a:solidFill>
                          <a:effectLst/>
                          <a:latin typeface="Book Antiqua" panose="02040602050305030304" pitchFamily="18" charset="0"/>
                          <a:ea typeface="+mn-ea"/>
                          <a:cs typeface="+mn-cs"/>
                        </a:rPr>
                        <a:t> et politiques </a:t>
                      </a:r>
                      <a:r>
                        <a:rPr lang="fr-FR" sz="1400" b="0" kern="1200" dirty="0" smtClean="0">
                          <a:solidFill>
                            <a:schemeClr val="tx1"/>
                          </a:solidFill>
                          <a:effectLst/>
                          <a:latin typeface="Book Antiqua" panose="02040602050305030304" pitchFamily="18" charset="0"/>
                          <a:ea typeface="+mn-ea"/>
                          <a:cs typeface="+mn-cs"/>
                        </a:rPr>
                        <a:t>et son premier Protocole facultatif sont entrés en vigueur en 1976. Il comprenait 169 États parties en août 2017. Son deuxième Protocole facultatif est </a:t>
                      </a:r>
                      <a:r>
                        <a:rPr lang="fr-FR" sz="1400" b="1" kern="1200" dirty="0" smtClean="0">
                          <a:solidFill>
                            <a:schemeClr val="tx1"/>
                          </a:solidFill>
                          <a:effectLst/>
                          <a:latin typeface="Book Antiqua" panose="02040602050305030304" pitchFamily="18" charset="0"/>
                          <a:ea typeface="+mn-ea"/>
                          <a:cs typeface="+mn-cs"/>
                        </a:rPr>
                        <a:t>entré en vigueur en 1989.</a:t>
                      </a:r>
                    </a:p>
                    <a:p>
                      <a:pPr marL="1778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400" b="0" kern="1200" dirty="0" smtClean="0">
                          <a:solidFill>
                            <a:schemeClr val="tx1"/>
                          </a:solidFill>
                          <a:effectLst/>
                          <a:latin typeface="Book Antiqua" panose="02040602050305030304" pitchFamily="18" charset="0"/>
                          <a:ea typeface="+mn-ea"/>
                          <a:cs typeface="+mn-cs"/>
                        </a:rPr>
                        <a:t>Ils traite notamment de la libre circulation des personnes, de l’égalité des individus devant la loi, les tribunaux et les cours de justice, du droit à un procès équitable et à la présomption d’innocence,</a:t>
                      </a:r>
                      <a:r>
                        <a:rPr lang="fr-FR" sz="1400" b="0" kern="1200" baseline="0" dirty="0" smtClean="0">
                          <a:solidFill>
                            <a:schemeClr val="tx1"/>
                          </a:solidFill>
                          <a:effectLst/>
                          <a:latin typeface="Book Antiqua" panose="02040602050305030304" pitchFamily="18" charset="0"/>
                          <a:ea typeface="+mn-ea"/>
                          <a:cs typeface="+mn-cs"/>
                        </a:rPr>
                        <a:t> </a:t>
                      </a:r>
                      <a:r>
                        <a:rPr lang="fr-FR" sz="1400" b="0" kern="1200" dirty="0" smtClean="0">
                          <a:solidFill>
                            <a:schemeClr val="tx1"/>
                          </a:solidFill>
                          <a:effectLst/>
                          <a:latin typeface="Book Antiqua" panose="02040602050305030304" pitchFamily="18" charset="0"/>
                          <a:ea typeface="+mn-ea"/>
                          <a:cs typeface="+mn-cs"/>
                        </a:rPr>
                        <a:t>la question de la liberté de pensée, de conscience et de religion,</a:t>
                      </a:r>
                      <a:r>
                        <a:rPr lang="fr-FR" sz="1400" b="0" kern="1200" baseline="0" dirty="0" smtClean="0">
                          <a:solidFill>
                            <a:schemeClr val="tx1"/>
                          </a:solidFill>
                          <a:effectLst/>
                          <a:latin typeface="Book Antiqua" panose="02040602050305030304" pitchFamily="18" charset="0"/>
                          <a:ea typeface="+mn-ea"/>
                          <a:cs typeface="+mn-cs"/>
                        </a:rPr>
                        <a:t> </a:t>
                      </a:r>
                      <a:r>
                        <a:rPr lang="fr-FR" sz="1400" b="0" kern="1200" dirty="0" smtClean="0">
                          <a:solidFill>
                            <a:schemeClr val="tx1"/>
                          </a:solidFill>
                          <a:effectLst/>
                          <a:latin typeface="Book Antiqua" panose="02040602050305030304" pitchFamily="18" charset="0"/>
                          <a:ea typeface="+mn-ea"/>
                          <a:cs typeface="+mn-cs"/>
                        </a:rPr>
                        <a:t>le droit à la liberté d’expression,</a:t>
                      </a:r>
                      <a:r>
                        <a:rPr lang="fr-FR" sz="1400" b="0" kern="1200" baseline="0" dirty="0" smtClean="0">
                          <a:solidFill>
                            <a:schemeClr val="tx1"/>
                          </a:solidFill>
                          <a:effectLst/>
                          <a:latin typeface="Book Antiqua" panose="02040602050305030304" pitchFamily="18" charset="0"/>
                          <a:ea typeface="+mn-ea"/>
                          <a:cs typeface="+mn-cs"/>
                        </a:rPr>
                        <a:t> le dro</a:t>
                      </a:r>
                      <a:r>
                        <a:rPr lang="fr-FR" sz="1400" b="0" kern="1200" dirty="0" smtClean="0">
                          <a:solidFill>
                            <a:schemeClr val="tx1"/>
                          </a:solidFill>
                          <a:effectLst/>
                          <a:latin typeface="Book Antiqua" panose="02040602050305030304" pitchFamily="18" charset="0"/>
                          <a:ea typeface="+mn-ea"/>
                          <a:cs typeface="+mn-cs"/>
                        </a:rPr>
                        <a:t>it de réunion pacifique, le droit de s’associer librement avec d’autres, de prendre part aux affaires publiques, de voter et d’être élu et rappelle que les personnes appartenant à des minorités ne peuvent être exclues de ces droits. Enfin, nul ne peut faire l’objet de détention arbitraire, être soumis à la torture ni à des peines ou traitements cruels, inhumains ou dégradants. L’esclavage et la traite sous toutes ses formes sont interdits, de même que toute propagande en faveur de la guerre, ainsi que tout appel à la haine nationale, raciale ou religieuse.</a:t>
                      </a:r>
                    </a:p>
                  </a:txBody>
                  <a:tcPr>
                    <a:solidFill>
                      <a:schemeClr val="bg1">
                        <a:lumMod val="75000"/>
                      </a:schemeClr>
                    </a:solidFill>
                  </a:tcPr>
                </a:tc>
                <a:extLst>
                  <a:ext uri="{0D108BD9-81ED-4DB2-BD59-A6C34878D82A}">
                    <a16:rowId xmlns:a16="http://schemas.microsoft.com/office/drawing/2014/main" val="4228323533"/>
                  </a:ext>
                </a:extLst>
              </a:tr>
              <a:tr h="361976">
                <a:tc>
                  <a:txBody>
                    <a:bodyPr/>
                    <a:lstStyle/>
                    <a:p>
                      <a:pPr algn="r"/>
                      <a:endParaRPr lang="fr-FR" sz="2000" b="0" kern="1200" dirty="0" smtClean="0">
                        <a:solidFill>
                          <a:schemeClr val="tx1"/>
                        </a:solidFill>
                        <a:latin typeface="+mn-lt"/>
                        <a:ea typeface="+mn-ea"/>
                        <a:cs typeface="+mn-cs"/>
                      </a:endParaRPr>
                    </a:p>
                  </a:txBody>
                  <a:tcPr>
                    <a:solidFill>
                      <a:schemeClr val="bg1"/>
                    </a:solidFill>
                  </a:tcPr>
                </a:tc>
                <a:extLst>
                  <a:ext uri="{0D108BD9-81ED-4DB2-BD59-A6C34878D82A}">
                    <a16:rowId xmlns:a16="http://schemas.microsoft.com/office/drawing/2014/main" val="4144095850"/>
                  </a:ext>
                </a:extLst>
              </a:tr>
            </a:tbl>
          </a:graphicData>
        </a:graphic>
      </p:graphicFrame>
    </p:spTree>
    <p:extLst>
      <p:ext uri="{BB962C8B-B14F-4D97-AF65-F5344CB8AC3E}">
        <p14:creationId xmlns:p14="http://schemas.microsoft.com/office/powerpoint/2010/main" val="25600900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838362" y="1541388"/>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12</a:t>
            </a:fld>
            <a:endParaRPr lang="en-US" dirty="0">
              <a:solidFill>
                <a:srgbClr val="000000"/>
              </a:solidFill>
            </a:endParaRPr>
          </a:p>
        </p:txBody>
      </p:sp>
      <p:sp>
        <p:nvSpPr>
          <p:cNvPr id="8" name="Titre 1"/>
          <p:cNvSpPr txBox="1">
            <a:spLocks/>
          </p:cNvSpPr>
          <p:nvPr/>
        </p:nvSpPr>
        <p:spPr>
          <a:xfrm>
            <a:off x="1446488" y="613686"/>
            <a:ext cx="8804824" cy="655651"/>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3200" b="1" dirty="0" smtClean="0">
                <a:latin typeface="Book Antiqua" panose="02040602050305030304" pitchFamily="18" charset="0"/>
                <a:cs typeface="Sakkal Majalla" panose="02000000000000000000" pitchFamily="2" charset="-78"/>
              </a:rPr>
              <a:t>Textes juridiques relatifs aux droits de l’homme </a:t>
            </a:r>
            <a:endParaRPr lang="fr-FR" sz="3200" b="1" dirty="0">
              <a:latin typeface="Book Antiqua" panose="02040602050305030304" pitchFamily="18" charset="0"/>
              <a:cs typeface="Sakkal Majalla" panose="02000000000000000000" pitchFamily="2" charset="-78"/>
            </a:endParaRPr>
          </a:p>
        </p:txBody>
      </p:sp>
      <p:graphicFrame>
        <p:nvGraphicFramePr>
          <p:cNvPr id="10" name="Tableau 9"/>
          <p:cNvGraphicFramePr>
            <a:graphicFrameLocks noGrp="1"/>
          </p:cNvGraphicFramePr>
          <p:nvPr>
            <p:extLst>
              <p:ext uri="{D42A27DB-BD31-4B8C-83A1-F6EECF244321}">
                <p14:modId xmlns:p14="http://schemas.microsoft.com/office/powerpoint/2010/main" val="2273654065"/>
              </p:ext>
            </p:extLst>
          </p:nvPr>
        </p:nvGraphicFramePr>
        <p:xfrm>
          <a:off x="327167" y="1747570"/>
          <a:ext cx="10972800" cy="4297680"/>
        </p:xfrm>
        <a:graphic>
          <a:graphicData uri="http://schemas.openxmlformats.org/drawingml/2006/table">
            <a:tbl>
              <a:tblPr firstRow="1" bandRow="1">
                <a:tableStyleId>{5C22544A-7EE6-4342-B048-85BDC9FD1C3A}</a:tableStyleId>
              </a:tblPr>
              <a:tblGrid>
                <a:gridCol w="10972800">
                  <a:extLst>
                    <a:ext uri="{9D8B030D-6E8A-4147-A177-3AD203B41FA5}">
                      <a16:colId xmlns:a16="http://schemas.microsoft.com/office/drawing/2014/main" val="1583326960"/>
                    </a:ext>
                  </a:extLst>
                </a:gridCol>
              </a:tblGrid>
              <a:tr h="3551300">
                <a:tc>
                  <a:txBody>
                    <a:bodyPr/>
                    <a:lstStyle/>
                    <a:p>
                      <a:pPr marL="285750" indent="-285750">
                        <a:lnSpc>
                          <a:spcPct val="150000"/>
                        </a:lnSpc>
                        <a:buFont typeface="Arial" panose="020B0604020202020204" pitchFamily="34" charset="0"/>
                        <a:buChar char="•"/>
                      </a:pPr>
                      <a:r>
                        <a:rPr lang="fr-FR" sz="2000" b="0" dirty="0" smtClean="0">
                          <a:solidFill>
                            <a:schemeClr val="tx1"/>
                          </a:solidFill>
                          <a:latin typeface="Book Antiqua" panose="02040602050305030304" pitchFamily="18" charset="0"/>
                        </a:rPr>
                        <a:t>Déclaration</a:t>
                      </a:r>
                      <a:r>
                        <a:rPr lang="fr-FR" sz="2000" b="0" baseline="0" dirty="0" smtClean="0">
                          <a:solidFill>
                            <a:schemeClr val="tx1"/>
                          </a:solidFill>
                          <a:latin typeface="Book Antiqua" panose="02040602050305030304" pitchFamily="18" charset="0"/>
                        </a:rPr>
                        <a:t> universelle des droits de l’homme, Paris 10 décembre 1948,</a:t>
                      </a:r>
                    </a:p>
                    <a:p>
                      <a:pPr marL="285750" indent="-285750">
                        <a:lnSpc>
                          <a:spcPct val="150000"/>
                        </a:lnSpc>
                        <a:buFont typeface="Arial" panose="020B0604020202020204" pitchFamily="34" charset="0"/>
                        <a:buChar char="•"/>
                      </a:pPr>
                      <a:r>
                        <a:rPr lang="fr-FR" sz="2000" b="0" baseline="0" dirty="0" smtClean="0">
                          <a:solidFill>
                            <a:schemeClr val="tx1"/>
                          </a:solidFill>
                          <a:latin typeface="Book Antiqua" panose="02040602050305030304" pitchFamily="18" charset="0"/>
                        </a:rPr>
                        <a:t>Pacte international relatif aux droits économiques, sociaux et culturels. New York, 16 Décembre 1966, </a:t>
                      </a:r>
                    </a:p>
                    <a:p>
                      <a:pPr marL="285750" indent="-285750">
                        <a:lnSpc>
                          <a:spcPct val="150000"/>
                        </a:lnSpc>
                        <a:buFont typeface="Arial" panose="020B0604020202020204" pitchFamily="34" charset="0"/>
                        <a:buChar char="•"/>
                      </a:pPr>
                      <a:r>
                        <a:rPr lang="fr-FR" sz="2000" b="0" baseline="0" dirty="0" smtClean="0">
                          <a:solidFill>
                            <a:schemeClr val="tx1"/>
                          </a:solidFill>
                          <a:latin typeface="Book Antiqua" panose="02040602050305030304" pitchFamily="18" charset="0"/>
                        </a:rPr>
                        <a:t>Pacte international relatif aux droits civils et politiques. New York, 16 Décembre 1966, </a:t>
                      </a:r>
                    </a:p>
                    <a:p>
                      <a:pPr marL="285750" indent="-285750">
                        <a:lnSpc>
                          <a:spcPct val="150000"/>
                        </a:lnSpc>
                        <a:buFont typeface="Arial" panose="020B0604020202020204" pitchFamily="34" charset="0"/>
                        <a:buChar char="•"/>
                      </a:pPr>
                      <a:r>
                        <a:rPr lang="fr-FR" sz="2000" b="0" baseline="0" dirty="0" smtClean="0">
                          <a:solidFill>
                            <a:schemeClr val="tx1"/>
                          </a:solidFill>
                          <a:latin typeface="Book Antiqua" panose="02040602050305030304" pitchFamily="18" charset="0"/>
                        </a:rPr>
                        <a:t>Protocole facultatif se rapportant au pacte international relatif aux droits civils et politiques. New York, 16 Décembre 1966,</a:t>
                      </a:r>
                    </a:p>
                    <a:p>
                      <a:pPr marL="285750" indent="-285750">
                        <a:lnSpc>
                          <a:spcPct val="150000"/>
                        </a:lnSpc>
                        <a:buFont typeface="Arial" panose="020B0604020202020204" pitchFamily="34" charset="0"/>
                        <a:buChar char="•"/>
                      </a:pPr>
                      <a:r>
                        <a:rPr lang="fr-FR" sz="2000" b="0" baseline="0" dirty="0" smtClean="0">
                          <a:solidFill>
                            <a:schemeClr val="tx1"/>
                          </a:solidFill>
                          <a:latin typeface="Book Antiqua" panose="02040602050305030304" pitchFamily="18" charset="0"/>
                        </a:rPr>
                        <a:t> Deuxième protocole facultatif se rapportant au Pacte international relatif aux droits civils et politiques, visant à abolir la peine de mort, New York, 15 Décembre 1989 </a:t>
                      </a:r>
                    </a:p>
                    <a:p>
                      <a:pPr marL="0"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800" b="0" kern="1200" dirty="0" smtClean="0">
                          <a:solidFill>
                            <a:schemeClr val="tx1"/>
                          </a:solidFill>
                          <a:effectLst/>
                          <a:latin typeface="Book Antiqua" panose="02040602050305030304" pitchFamily="18" charset="0"/>
                          <a:ea typeface="+mn-ea"/>
                          <a:cs typeface="+mn-cs"/>
                        </a:rPr>
                        <a:t>(NB</a:t>
                      </a:r>
                      <a:r>
                        <a:rPr lang="fr-FR" sz="1800" b="0" kern="1200" baseline="0" dirty="0" smtClean="0">
                          <a:solidFill>
                            <a:schemeClr val="tx1"/>
                          </a:solidFill>
                          <a:effectLst/>
                          <a:latin typeface="Book Antiqua" panose="02040602050305030304" pitchFamily="18" charset="0"/>
                          <a:ea typeface="+mn-ea"/>
                          <a:cs typeface="+mn-cs"/>
                        </a:rPr>
                        <a:t> : Liste non exhaustive) </a:t>
                      </a:r>
                      <a:endParaRPr lang="fr-FR" sz="1800" b="0" kern="1200" dirty="0" smtClean="0">
                        <a:solidFill>
                          <a:schemeClr val="tx1"/>
                        </a:solidFill>
                        <a:effectLst/>
                        <a:latin typeface="Book Antiqua" panose="02040602050305030304" pitchFamily="18" charset="0"/>
                        <a:ea typeface="+mn-ea"/>
                        <a:cs typeface="+mn-cs"/>
                      </a:endParaRPr>
                    </a:p>
                    <a:p>
                      <a:pPr marL="0" indent="0" algn="r">
                        <a:buFont typeface="Arial" panose="020B0604020202020204" pitchFamily="34" charset="0"/>
                        <a:buNone/>
                      </a:pPr>
                      <a:endParaRPr lang="fr-FR" b="0" dirty="0">
                        <a:solidFill>
                          <a:schemeClr val="tx1"/>
                        </a:solidFill>
                      </a:endParaRPr>
                    </a:p>
                  </a:txBody>
                  <a:tcPr>
                    <a:solidFill>
                      <a:schemeClr val="bg1">
                        <a:lumMod val="75000"/>
                      </a:schemeClr>
                    </a:solidFill>
                  </a:tcPr>
                </a:tc>
                <a:extLst>
                  <a:ext uri="{0D108BD9-81ED-4DB2-BD59-A6C34878D82A}">
                    <a16:rowId xmlns:a16="http://schemas.microsoft.com/office/drawing/2014/main" val="2266860233"/>
                  </a:ext>
                </a:extLst>
              </a:tr>
            </a:tbl>
          </a:graphicData>
        </a:graphic>
      </p:graphicFrame>
    </p:spTree>
    <p:extLst>
      <p:ext uri="{BB962C8B-B14F-4D97-AF65-F5344CB8AC3E}">
        <p14:creationId xmlns:p14="http://schemas.microsoft.com/office/powerpoint/2010/main" val="30054711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cxnSp>
        <p:nvCxnSpPr>
          <p:cNvPr id="4" name="Connecteur droit 3"/>
          <p:cNvCxnSpPr/>
          <p:nvPr/>
        </p:nvCxnSpPr>
        <p:spPr>
          <a:xfrm>
            <a:off x="838362" y="1541388"/>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13</a:t>
            </a:fld>
            <a:endParaRPr lang="en-US" dirty="0">
              <a:solidFill>
                <a:srgbClr val="000000"/>
              </a:solidFill>
            </a:endParaRPr>
          </a:p>
        </p:txBody>
      </p:sp>
      <p:sp>
        <p:nvSpPr>
          <p:cNvPr id="8" name="Titre 1"/>
          <p:cNvSpPr txBox="1">
            <a:spLocks/>
          </p:cNvSpPr>
          <p:nvPr/>
        </p:nvSpPr>
        <p:spPr>
          <a:xfrm>
            <a:off x="1320800" y="580714"/>
            <a:ext cx="8804824" cy="655651"/>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3200" b="1" dirty="0" smtClean="0">
                <a:latin typeface="Book Antiqua" panose="02040602050305030304" pitchFamily="18" charset="0"/>
                <a:cs typeface="Sakkal Majalla" panose="02000000000000000000" pitchFamily="2" charset="-78"/>
              </a:rPr>
              <a:t>Le pourquoi de quelques spécifications </a:t>
            </a:r>
            <a:endParaRPr lang="fr-FR" sz="3200" b="1" dirty="0">
              <a:latin typeface="Book Antiqua" panose="02040602050305030304" pitchFamily="18" charset="0"/>
              <a:cs typeface="Sakkal Majalla" panose="02000000000000000000" pitchFamily="2" charset="-78"/>
            </a:endParaRPr>
          </a:p>
        </p:txBody>
      </p:sp>
      <p:graphicFrame>
        <p:nvGraphicFramePr>
          <p:cNvPr id="10" name="Tableau 9"/>
          <p:cNvGraphicFramePr>
            <a:graphicFrameLocks noGrp="1"/>
          </p:cNvGraphicFramePr>
          <p:nvPr>
            <p:extLst>
              <p:ext uri="{D42A27DB-BD31-4B8C-83A1-F6EECF244321}">
                <p14:modId xmlns:p14="http://schemas.microsoft.com/office/powerpoint/2010/main" val="295811246"/>
              </p:ext>
            </p:extLst>
          </p:nvPr>
        </p:nvGraphicFramePr>
        <p:xfrm>
          <a:off x="313267" y="1779358"/>
          <a:ext cx="3479800" cy="4426709"/>
        </p:xfrm>
        <a:graphic>
          <a:graphicData uri="http://schemas.openxmlformats.org/drawingml/2006/table">
            <a:tbl>
              <a:tblPr firstRow="1" bandRow="1">
                <a:tableStyleId>{5C22544A-7EE6-4342-B048-85BDC9FD1C3A}</a:tableStyleId>
              </a:tblPr>
              <a:tblGrid>
                <a:gridCol w="3479800">
                  <a:extLst>
                    <a:ext uri="{9D8B030D-6E8A-4147-A177-3AD203B41FA5}">
                      <a16:colId xmlns:a16="http://schemas.microsoft.com/office/drawing/2014/main" val="1583326960"/>
                    </a:ext>
                  </a:extLst>
                </a:gridCol>
              </a:tblGrid>
              <a:tr h="4426709">
                <a:tc>
                  <a:txBody>
                    <a:bodyPr/>
                    <a:lstStyle/>
                    <a:p>
                      <a:pPr marL="0" indent="0" algn="ctr">
                        <a:lnSpc>
                          <a:spcPct val="150000"/>
                        </a:lnSpc>
                        <a:buFont typeface="Arial" panose="020B0604020202020204" pitchFamily="34" charset="0"/>
                        <a:buNone/>
                      </a:pPr>
                      <a:r>
                        <a:rPr lang="fr-FR" sz="1400" b="1" dirty="0" smtClean="0">
                          <a:solidFill>
                            <a:srgbClr val="C00000"/>
                          </a:solidFill>
                          <a:latin typeface="Book Antiqua" panose="02040602050305030304" pitchFamily="18" charset="0"/>
                        </a:rPr>
                        <a:t>La</a:t>
                      </a:r>
                      <a:r>
                        <a:rPr lang="fr-FR" sz="1400" b="1" baseline="0" dirty="0" smtClean="0">
                          <a:solidFill>
                            <a:srgbClr val="C00000"/>
                          </a:solidFill>
                          <a:latin typeface="Book Antiqua" panose="02040602050305030304" pitchFamily="18" charset="0"/>
                        </a:rPr>
                        <a:t> CEDAW</a:t>
                      </a:r>
                    </a:p>
                    <a:p>
                      <a:pPr marL="0" indent="0" algn="ctr">
                        <a:lnSpc>
                          <a:spcPct val="100000"/>
                        </a:lnSpc>
                        <a:buFont typeface="Arial" panose="020B0604020202020204" pitchFamily="34" charset="0"/>
                        <a:buNone/>
                      </a:pPr>
                      <a:r>
                        <a:rPr lang="fr-FR" sz="1400" b="1" baseline="0" dirty="0" smtClean="0">
                          <a:solidFill>
                            <a:schemeClr val="tx1"/>
                          </a:solidFill>
                          <a:latin typeface="Book Antiqua" panose="02040602050305030304" pitchFamily="18" charset="0"/>
                        </a:rPr>
                        <a:t>(</a:t>
                      </a:r>
                      <a:r>
                        <a:rPr lang="fr-FR" sz="1400" b="1" kern="1200" dirty="0" smtClean="0">
                          <a:solidFill>
                            <a:schemeClr val="tx1"/>
                          </a:solidFill>
                          <a:effectLst/>
                          <a:latin typeface="Book Antiqua" panose="02040602050305030304" pitchFamily="18" charset="0"/>
                          <a:ea typeface="+mn-ea"/>
                          <a:cs typeface="+mn-cs"/>
                        </a:rPr>
                        <a:t>Convention pour l’Elimination des Discriminations à l’Encontre des Femmes</a:t>
                      </a:r>
                      <a:r>
                        <a:rPr lang="fr-FR" sz="1400" b="0" kern="1200" dirty="0" smtClean="0">
                          <a:solidFill>
                            <a:schemeClr val="tx1"/>
                          </a:solidFill>
                          <a:effectLst/>
                          <a:latin typeface="Book Antiqua" panose="02040602050305030304" pitchFamily="18" charset="0"/>
                          <a:ea typeface="+mn-ea"/>
                          <a:cs typeface="+mn-cs"/>
                        </a:rPr>
                        <a:t>)</a:t>
                      </a:r>
                      <a:endParaRPr lang="fr-FR" sz="1400" b="0" dirty="0" smtClean="0">
                        <a:solidFill>
                          <a:schemeClr val="tx1"/>
                        </a:solidFill>
                        <a:latin typeface="Book Antiqua" panose="02040602050305030304" pitchFamily="18" charset="0"/>
                      </a:endParaRPr>
                    </a:p>
                    <a:p>
                      <a:pPr marL="177800" lvl="0" indent="-177800" rtl="0">
                        <a:buFont typeface="Arial" panose="020B0604020202020204" pitchFamily="34" charset="0"/>
                        <a:buChar char="•"/>
                      </a:pPr>
                      <a:r>
                        <a:rPr lang="fr-FR" sz="1400" b="0" kern="1200" dirty="0" smtClean="0">
                          <a:solidFill>
                            <a:schemeClr val="tx1"/>
                          </a:solidFill>
                          <a:effectLst/>
                          <a:latin typeface="Book Antiqua" panose="02040602050305030304" pitchFamily="18" charset="0"/>
                          <a:ea typeface="+mn-ea"/>
                          <a:cs typeface="+mn-cs"/>
                        </a:rPr>
                        <a:t>Considéré comme instrument performant pour établir l’égalité femme/homme. </a:t>
                      </a:r>
                    </a:p>
                    <a:p>
                      <a:pPr marL="177800" lvl="0" indent="-177800">
                        <a:buFont typeface="Arial" panose="020B0604020202020204" pitchFamily="34" charset="0"/>
                        <a:buChar char="•"/>
                      </a:pPr>
                      <a:r>
                        <a:rPr lang="fr-FR" sz="1400" b="0" kern="1200" dirty="0" smtClean="0">
                          <a:solidFill>
                            <a:schemeClr val="tx1"/>
                          </a:solidFill>
                          <a:effectLst/>
                          <a:latin typeface="Book Antiqua" panose="02040602050305030304" pitchFamily="18" charset="0"/>
                          <a:ea typeface="+mn-ea"/>
                          <a:cs typeface="+mn-cs"/>
                        </a:rPr>
                        <a:t>Elle est la synthèse des autres textes existants. </a:t>
                      </a:r>
                    </a:p>
                    <a:p>
                      <a:pPr marL="177800" lvl="0" indent="-177800">
                        <a:buFont typeface="Arial" panose="020B0604020202020204" pitchFamily="34" charset="0"/>
                        <a:buChar char="•"/>
                      </a:pPr>
                      <a:r>
                        <a:rPr lang="fr-FR" sz="1400" b="0" kern="1200" dirty="0" smtClean="0">
                          <a:solidFill>
                            <a:schemeClr val="tx1"/>
                          </a:solidFill>
                          <a:effectLst/>
                          <a:latin typeface="Book Antiqua" panose="02040602050305030304" pitchFamily="18" charset="0"/>
                          <a:ea typeface="+mn-ea"/>
                          <a:cs typeface="+mn-cs"/>
                        </a:rPr>
                        <a:t>donne une définition claire et précise de la Discrimination. </a:t>
                      </a:r>
                    </a:p>
                    <a:p>
                      <a:pPr marL="177800" lvl="0" indent="-177800">
                        <a:buFont typeface="Arial" panose="020B0604020202020204" pitchFamily="34" charset="0"/>
                        <a:buChar char="•"/>
                      </a:pPr>
                      <a:r>
                        <a:rPr lang="fr-FR" sz="1400" b="0" kern="1200" dirty="0" smtClean="0">
                          <a:solidFill>
                            <a:schemeClr val="tx1"/>
                          </a:solidFill>
                          <a:effectLst/>
                          <a:latin typeface="Book Antiqua" panose="02040602050305030304" pitchFamily="18" charset="0"/>
                          <a:ea typeface="+mn-ea"/>
                          <a:cs typeface="+mn-cs"/>
                        </a:rPr>
                        <a:t>Elle permet d’harmoniser les mêmes aspirations des femmes du Nord et de celles du Sud dans une expression commune. </a:t>
                      </a:r>
                    </a:p>
                    <a:p>
                      <a:pPr marL="177800" lvl="0" indent="-177800">
                        <a:buFont typeface="Arial" panose="020B0604020202020204" pitchFamily="34" charset="0"/>
                        <a:buChar char="•"/>
                      </a:pPr>
                      <a:r>
                        <a:rPr lang="fr-FR" sz="1400" b="0" kern="1200" dirty="0" smtClean="0">
                          <a:solidFill>
                            <a:schemeClr val="tx1"/>
                          </a:solidFill>
                          <a:effectLst/>
                          <a:latin typeface="Book Antiqua" panose="02040602050305030304" pitchFamily="18" charset="0"/>
                          <a:ea typeface="+mn-ea"/>
                          <a:cs typeface="+mn-cs"/>
                        </a:rPr>
                        <a:t>La Convention a valeur d’engagement, bien plus qu’une simple Déclaration. </a:t>
                      </a:r>
                    </a:p>
                    <a:p>
                      <a:pPr marL="177800" lvl="0" indent="-177800">
                        <a:buFont typeface="Arial" panose="020B0604020202020204" pitchFamily="34" charset="0"/>
                        <a:buChar char="•"/>
                      </a:pPr>
                      <a:r>
                        <a:rPr lang="fr-FR" sz="1400" b="0" kern="1200" dirty="0" smtClean="0">
                          <a:solidFill>
                            <a:schemeClr val="tx1"/>
                          </a:solidFill>
                          <a:effectLst/>
                          <a:latin typeface="Book Antiqua" panose="02040602050305030304" pitchFamily="18" charset="0"/>
                          <a:ea typeface="+mn-ea"/>
                          <a:cs typeface="+mn-cs"/>
                        </a:rPr>
                        <a:t>Elle propose un programme précis d’actions.</a:t>
                      </a:r>
                      <a:endParaRPr lang="fr-FR" sz="1400" b="0" baseline="0" dirty="0" smtClean="0">
                        <a:solidFill>
                          <a:schemeClr val="tx1"/>
                        </a:solidFill>
                        <a:latin typeface="Book Antiqua" panose="02040602050305030304" pitchFamily="18" charset="0"/>
                      </a:endParaRPr>
                    </a:p>
                  </a:txBody>
                  <a:tcPr>
                    <a:solidFill>
                      <a:schemeClr val="bg1">
                        <a:lumMod val="75000"/>
                      </a:schemeClr>
                    </a:solidFill>
                  </a:tcPr>
                </a:tc>
                <a:extLst>
                  <a:ext uri="{0D108BD9-81ED-4DB2-BD59-A6C34878D82A}">
                    <a16:rowId xmlns:a16="http://schemas.microsoft.com/office/drawing/2014/main" val="2266860233"/>
                  </a:ext>
                </a:extLst>
              </a:tr>
            </a:tbl>
          </a:graphicData>
        </a:graphic>
      </p:graphicFrame>
      <p:graphicFrame>
        <p:nvGraphicFramePr>
          <p:cNvPr id="12" name="Tableau 11"/>
          <p:cNvGraphicFramePr>
            <a:graphicFrameLocks noGrp="1"/>
          </p:cNvGraphicFramePr>
          <p:nvPr>
            <p:extLst>
              <p:ext uri="{D42A27DB-BD31-4B8C-83A1-F6EECF244321}">
                <p14:modId xmlns:p14="http://schemas.microsoft.com/office/powerpoint/2010/main" val="2365236583"/>
              </p:ext>
            </p:extLst>
          </p:nvPr>
        </p:nvGraphicFramePr>
        <p:xfrm>
          <a:off x="4067867" y="1782110"/>
          <a:ext cx="3182217" cy="4236720"/>
        </p:xfrm>
        <a:graphic>
          <a:graphicData uri="http://schemas.openxmlformats.org/drawingml/2006/table">
            <a:tbl>
              <a:tblPr firstRow="1" bandRow="1">
                <a:tableStyleId>{5C22544A-7EE6-4342-B048-85BDC9FD1C3A}</a:tableStyleId>
              </a:tblPr>
              <a:tblGrid>
                <a:gridCol w="3182217">
                  <a:extLst>
                    <a:ext uri="{9D8B030D-6E8A-4147-A177-3AD203B41FA5}">
                      <a16:colId xmlns:a16="http://schemas.microsoft.com/office/drawing/2014/main" val="1583326960"/>
                    </a:ext>
                  </a:extLst>
                </a:gridCol>
              </a:tblGrid>
              <a:tr h="4213900">
                <a:tc>
                  <a:txBody>
                    <a:bodyPr/>
                    <a:lstStyle/>
                    <a:p>
                      <a:pPr marL="0" indent="0" algn="ctr">
                        <a:lnSpc>
                          <a:spcPct val="100000"/>
                        </a:lnSpc>
                        <a:buFont typeface="Arial" panose="020B0604020202020204" pitchFamily="34" charset="0"/>
                        <a:buNone/>
                      </a:pPr>
                      <a:r>
                        <a:rPr lang="fr-FR" sz="2400" b="1" baseline="0" dirty="0" smtClean="0">
                          <a:solidFill>
                            <a:srgbClr val="C00000"/>
                          </a:solidFill>
                          <a:latin typeface="Book Antiqua" panose="02040602050305030304" pitchFamily="18" charset="0"/>
                        </a:rPr>
                        <a:t>La convention des droits de l’enfant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800" b="0" kern="1200" dirty="0" smtClean="0">
                        <a:solidFill>
                          <a:schemeClr val="tx1"/>
                        </a:solidFill>
                        <a:effectLst/>
                        <a:latin typeface="Book Antiqua" panose="02040602050305030304" pitchFamily="18" charset="0"/>
                        <a:ea typeface="+mn-ea"/>
                        <a:cs typeface="+mn-cs"/>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600" b="0" kern="1200" dirty="0" smtClean="0">
                          <a:solidFill>
                            <a:schemeClr val="tx1"/>
                          </a:solidFill>
                          <a:effectLst/>
                          <a:latin typeface="Book Antiqua" panose="02040602050305030304" pitchFamily="18" charset="0"/>
                          <a:ea typeface="+mn-ea"/>
                          <a:cs typeface="+mn-cs"/>
                        </a:rPr>
                        <a:t>Parce que les enfants sont plus vulnérables que les adultes, parce qu’ils n’ont ni droit de vote ni influence politique ou économique, parce que le développement sain des enfants est crucial pour l’avenir de toute société, le monde s’est doté en 1989 de la Convention internationale des droits de l’enfant (CIDE). </a:t>
                      </a:r>
                    </a:p>
                    <a:p>
                      <a:pPr marL="0" indent="0">
                        <a:lnSpc>
                          <a:spcPct val="150000"/>
                        </a:lnSpc>
                        <a:buFont typeface="Arial" panose="020B0604020202020204" pitchFamily="34" charset="0"/>
                        <a:buNone/>
                      </a:pPr>
                      <a:endParaRPr lang="fr-FR" sz="2000" b="0" baseline="0" dirty="0" smtClean="0">
                        <a:solidFill>
                          <a:schemeClr val="tx1"/>
                        </a:solidFill>
                      </a:endParaRPr>
                    </a:p>
                  </a:txBody>
                  <a:tcPr>
                    <a:solidFill>
                      <a:schemeClr val="bg1">
                        <a:lumMod val="75000"/>
                      </a:schemeClr>
                    </a:solidFill>
                  </a:tcPr>
                </a:tc>
                <a:extLst>
                  <a:ext uri="{0D108BD9-81ED-4DB2-BD59-A6C34878D82A}">
                    <a16:rowId xmlns:a16="http://schemas.microsoft.com/office/drawing/2014/main" val="2266860233"/>
                  </a:ext>
                </a:extLst>
              </a:tr>
            </a:tbl>
          </a:graphicData>
        </a:graphic>
      </p:graphicFrame>
      <p:graphicFrame>
        <p:nvGraphicFramePr>
          <p:cNvPr id="13" name="Tableau 12"/>
          <p:cNvGraphicFramePr>
            <a:graphicFrameLocks noGrp="1"/>
          </p:cNvGraphicFramePr>
          <p:nvPr>
            <p:extLst>
              <p:ext uri="{D42A27DB-BD31-4B8C-83A1-F6EECF244321}">
                <p14:modId xmlns:p14="http://schemas.microsoft.com/office/powerpoint/2010/main" val="672867048"/>
              </p:ext>
            </p:extLst>
          </p:nvPr>
        </p:nvGraphicFramePr>
        <p:xfrm>
          <a:off x="7496578" y="1705581"/>
          <a:ext cx="3874155" cy="4432752"/>
        </p:xfrm>
        <a:graphic>
          <a:graphicData uri="http://schemas.openxmlformats.org/drawingml/2006/table">
            <a:tbl>
              <a:tblPr firstRow="1" bandRow="1">
                <a:tableStyleId>{5C22544A-7EE6-4342-B048-85BDC9FD1C3A}</a:tableStyleId>
              </a:tblPr>
              <a:tblGrid>
                <a:gridCol w="3874155">
                  <a:extLst>
                    <a:ext uri="{9D8B030D-6E8A-4147-A177-3AD203B41FA5}">
                      <a16:colId xmlns:a16="http://schemas.microsoft.com/office/drawing/2014/main" val="1583326960"/>
                    </a:ext>
                  </a:extLst>
                </a:gridCol>
              </a:tblGrid>
              <a:tr h="4432752">
                <a:tc>
                  <a:txBody>
                    <a:bodyPr/>
                    <a:lstStyle/>
                    <a:p>
                      <a:pPr marL="0" indent="0" algn="ctr">
                        <a:lnSpc>
                          <a:spcPct val="100000"/>
                        </a:lnSpc>
                        <a:buFont typeface="Arial" panose="020B0604020202020204" pitchFamily="34" charset="0"/>
                        <a:buNone/>
                      </a:pPr>
                      <a:r>
                        <a:rPr lang="fr-FR" sz="2000" b="1" kern="1200" dirty="0" smtClean="0">
                          <a:solidFill>
                            <a:srgbClr val="C00000"/>
                          </a:solidFill>
                          <a:effectLst/>
                          <a:latin typeface="Book Antiqua" panose="02040602050305030304" pitchFamily="18" charset="0"/>
                          <a:ea typeface="+mn-ea"/>
                          <a:cs typeface="+mn-cs"/>
                        </a:rPr>
                        <a:t>la convention internationale relative aux droits des personnes handicapées</a:t>
                      </a:r>
                      <a:r>
                        <a:rPr lang="fr-FR" sz="1600" b="1" kern="1200" dirty="0" smtClean="0">
                          <a:solidFill>
                            <a:srgbClr val="C00000"/>
                          </a:solidFill>
                          <a:effectLst/>
                          <a:latin typeface="Book Antiqua" panose="02040602050305030304" pitchFamily="18" charset="0"/>
                          <a:ea typeface="+mn-ea"/>
                          <a:cs typeface="+mn-cs"/>
                        </a:rPr>
                        <a:t> </a:t>
                      </a:r>
                    </a:p>
                    <a:p>
                      <a:pPr marL="0" indent="0" algn="ctr">
                        <a:lnSpc>
                          <a:spcPct val="100000"/>
                        </a:lnSpc>
                        <a:buFont typeface="Arial" panose="020B0604020202020204" pitchFamily="34" charset="0"/>
                        <a:buNone/>
                      </a:pPr>
                      <a:endParaRPr lang="fr-FR" sz="800" b="1" kern="1200" dirty="0" smtClean="0">
                        <a:solidFill>
                          <a:srgbClr val="C00000"/>
                        </a:solidFill>
                        <a:effectLst/>
                        <a:latin typeface="Book Antiqua" panose="02040602050305030304" pitchFamily="18" charset="0"/>
                        <a:ea typeface="+mn-ea"/>
                        <a:cs typeface="+mn-cs"/>
                      </a:endParaRPr>
                    </a:p>
                    <a:p>
                      <a:pPr marL="285750" indent="-285750">
                        <a:buFont typeface="Arial" panose="020B0604020202020204" pitchFamily="34" charset="0"/>
                        <a:buChar char="•"/>
                      </a:pPr>
                      <a:r>
                        <a:rPr lang="fr-FR" sz="1600" b="0" kern="1200" dirty="0" smtClean="0">
                          <a:solidFill>
                            <a:schemeClr val="tx1"/>
                          </a:solidFill>
                          <a:effectLst/>
                          <a:latin typeface="Book Antiqua" panose="02040602050305030304" pitchFamily="18" charset="0"/>
                          <a:ea typeface="+mn-ea"/>
                          <a:cs typeface="+mn-cs"/>
                        </a:rPr>
                        <a:t>est l’aboutissement de trois ans de négociations auxquelles ont participé la société civile, les gouvernements, les institutions nationales de défense des droits de l’homme, </a:t>
                      </a:r>
                    </a:p>
                    <a:p>
                      <a:pPr marL="285750" indent="-285750">
                        <a:buFont typeface="Arial" panose="020B0604020202020204" pitchFamily="34" charset="0"/>
                        <a:buChar char="•"/>
                      </a:pPr>
                      <a:r>
                        <a:rPr lang="fr-FR" sz="1600" b="0" kern="1200" dirty="0" smtClean="0">
                          <a:solidFill>
                            <a:schemeClr val="tx1"/>
                          </a:solidFill>
                          <a:effectLst/>
                          <a:latin typeface="Book Antiqua" panose="02040602050305030304" pitchFamily="18" charset="0"/>
                          <a:ea typeface="+mn-ea"/>
                          <a:cs typeface="+mn-cs"/>
                        </a:rPr>
                        <a:t>de nombreux articles proviennent en grande partie des ONG.</a:t>
                      </a:r>
                    </a:p>
                    <a:p>
                      <a:pPr marL="285750" indent="-285750">
                        <a:buFont typeface="Arial" panose="020B0604020202020204" pitchFamily="34" charset="0"/>
                        <a:buChar char="•"/>
                      </a:pPr>
                      <a:r>
                        <a:rPr lang="fr-FR" sz="1600" b="0" kern="1200" dirty="0" smtClean="0">
                          <a:solidFill>
                            <a:schemeClr val="tx1"/>
                          </a:solidFill>
                          <a:effectLst/>
                          <a:latin typeface="Book Antiqua" panose="02040602050305030304" pitchFamily="18" charset="0"/>
                          <a:ea typeface="+mn-ea"/>
                          <a:cs typeface="+mn-cs"/>
                        </a:rPr>
                        <a:t> propose une approche de la situation de handicap par les droits et libertés. </a:t>
                      </a:r>
                    </a:p>
                    <a:p>
                      <a:pPr marL="285750" indent="-285750">
                        <a:buFont typeface="Arial" panose="020B0604020202020204" pitchFamily="34" charset="0"/>
                        <a:buChar char="•"/>
                      </a:pPr>
                      <a:r>
                        <a:rPr lang="fr-FR" sz="1600" b="0" kern="1200" dirty="0" smtClean="0">
                          <a:solidFill>
                            <a:schemeClr val="tx1"/>
                          </a:solidFill>
                          <a:effectLst/>
                          <a:latin typeface="Book Antiqua" panose="02040602050305030304" pitchFamily="18" charset="0"/>
                          <a:ea typeface="+mn-ea"/>
                          <a:cs typeface="+mn-cs"/>
                        </a:rPr>
                        <a:t>elle propose des mesures concrètes pour que les personnes handicapées aient véritablement accès à ces droits fondamentaux. </a:t>
                      </a:r>
                      <a:endParaRPr lang="fr-FR" sz="2000" b="0" baseline="0" dirty="0" smtClean="0">
                        <a:solidFill>
                          <a:schemeClr val="tx1"/>
                        </a:solidFill>
                        <a:latin typeface="Book Antiqua" panose="02040602050305030304" pitchFamily="18" charset="0"/>
                      </a:endParaRPr>
                    </a:p>
                  </a:txBody>
                  <a:tcPr>
                    <a:solidFill>
                      <a:schemeClr val="bg1">
                        <a:lumMod val="75000"/>
                      </a:schemeClr>
                    </a:solidFill>
                  </a:tcPr>
                </a:tc>
                <a:extLst>
                  <a:ext uri="{0D108BD9-81ED-4DB2-BD59-A6C34878D82A}">
                    <a16:rowId xmlns:a16="http://schemas.microsoft.com/office/drawing/2014/main" val="2266860233"/>
                  </a:ext>
                </a:extLst>
              </a:tr>
            </a:tbl>
          </a:graphicData>
        </a:graphic>
      </p:graphicFrame>
    </p:spTree>
    <p:extLst>
      <p:ext uri="{BB962C8B-B14F-4D97-AF65-F5344CB8AC3E}">
        <p14:creationId xmlns:p14="http://schemas.microsoft.com/office/powerpoint/2010/main" val="27859420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838362" y="1541388"/>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14</a:t>
            </a:fld>
            <a:endParaRPr lang="en-US" dirty="0">
              <a:solidFill>
                <a:srgbClr val="000000"/>
              </a:solidFill>
            </a:endParaRPr>
          </a:p>
        </p:txBody>
      </p:sp>
      <p:sp>
        <p:nvSpPr>
          <p:cNvPr id="8" name="Titre 1"/>
          <p:cNvSpPr txBox="1">
            <a:spLocks/>
          </p:cNvSpPr>
          <p:nvPr/>
        </p:nvSpPr>
        <p:spPr>
          <a:xfrm>
            <a:off x="1507067" y="656225"/>
            <a:ext cx="8804824" cy="655651"/>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3200" b="1" dirty="0" smtClean="0">
                <a:latin typeface="Book Antiqua" panose="02040602050305030304" pitchFamily="18" charset="0"/>
                <a:cs typeface="Sakkal Majalla" panose="02000000000000000000" pitchFamily="2" charset="-78"/>
              </a:rPr>
              <a:t>Discours produits autour de ce sujet </a:t>
            </a:r>
            <a:endParaRPr lang="fr-FR" sz="3200" b="1" dirty="0">
              <a:latin typeface="Book Antiqua" panose="02040602050305030304" pitchFamily="18" charset="0"/>
              <a:cs typeface="Sakkal Majalla" panose="02000000000000000000" pitchFamily="2" charset="-78"/>
            </a:endParaRPr>
          </a:p>
        </p:txBody>
      </p:sp>
      <p:graphicFrame>
        <p:nvGraphicFramePr>
          <p:cNvPr id="10" name="Tableau 9"/>
          <p:cNvGraphicFramePr>
            <a:graphicFrameLocks noGrp="1"/>
          </p:cNvGraphicFramePr>
          <p:nvPr>
            <p:extLst>
              <p:ext uri="{D42A27DB-BD31-4B8C-83A1-F6EECF244321}">
                <p14:modId xmlns:p14="http://schemas.microsoft.com/office/powerpoint/2010/main" val="3640852806"/>
              </p:ext>
            </p:extLst>
          </p:nvPr>
        </p:nvGraphicFramePr>
        <p:xfrm>
          <a:off x="999067" y="1959822"/>
          <a:ext cx="9919900" cy="4009178"/>
        </p:xfrm>
        <a:graphic>
          <a:graphicData uri="http://schemas.openxmlformats.org/drawingml/2006/table">
            <a:tbl>
              <a:tblPr firstRow="1" bandRow="1">
                <a:tableStyleId>{5C22544A-7EE6-4342-B048-85BDC9FD1C3A}</a:tableStyleId>
              </a:tblPr>
              <a:tblGrid>
                <a:gridCol w="9919900">
                  <a:extLst>
                    <a:ext uri="{9D8B030D-6E8A-4147-A177-3AD203B41FA5}">
                      <a16:colId xmlns:a16="http://schemas.microsoft.com/office/drawing/2014/main" val="1583326960"/>
                    </a:ext>
                  </a:extLst>
                </a:gridCol>
              </a:tblGrid>
              <a:tr h="4009178">
                <a:tc>
                  <a:txBody>
                    <a:bodyPr/>
                    <a:lstStyle/>
                    <a:p>
                      <a:pPr marL="0" algn="l">
                        <a:spcBef>
                          <a:spcPts val="600"/>
                        </a:spcBef>
                        <a:spcAft>
                          <a:spcPts val="600"/>
                        </a:spcAft>
                      </a:pPr>
                      <a:r>
                        <a:rPr lang="fr-FR" sz="2000" b="1" kern="1200" dirty="0" smtClean="0">
                          <a:solidFill>
                            <a:schemeClr val="tx1"/>
                          </a:solidFill>
                          <a:effectLst/>
                          <a:latin typeface="Book Antiqua" panose="02040602050305030304" pitchFamily="18" charset="0"/>
                          <a:ea typeface="+mn-ea"/>
                          <a:cs typeface="+mn-cs"/>
                        </a:rPr>
                        <a:t>Les discours produits autour de ces deux thématiques varient autour de trois types : </a:t>
                      </a:r>
                    </a:p>
                    <a:p>
                      <a:pPr marL="804863" lvl="0" indent="-354013" algn="l">
                        <a:spcBef>
                          <a:spcPts val="600"/>
                        </a:spcBef>
                        <a:spcAft>
                          <a:spcPts val="600"/>
                        </a:spcAft>
                        <a:buFont typeface="Arial" panose="020B0604020202020204" pitchFamily="34" charset="0"/>
                        <a:buChar char="•"/>
                      </a:pPr>
                      <a:r>
                        <a:rPr lang="fr-FR" sz="2000" b="0" kern="1200" dirty="0" smtClean="0">
                          <a:solidFill>
                            <a:schemeClr val="tx1"/>
                          </a:solidFill>
                          <a:effectLst/>
                          <a:latin typeface="Book Antiqua" panose="02040602050305030304" pitchFamily="18" charset="0"/>
                          <a:ea typeface="+mn-ea"/>
                          <a:cs typeface="+mn-cs"/>
                        </a:rPr>
                        <a:t>Les discours présentatifs et explicatifs des contenus de la déclaration universelle des droits de l’homme et ses conventions annexes ainsi que les traités internationaux qui les énoncent ;  </a:t>
                      </a:r>
                    </a:p>
                    <a:p>
                      <a:pPr marL="804863" lvl="0" indent="-354013" algn="l">
                        <a:spcBef>
                          <a:spcPts val="600"/>
                        </a:spcBef>
                        <a:spcAft>
                          <a:spcPts val="600"/>
                        </a:spcAft>
                        <a:buFont typeface="Arial" panose="020B0604020202020204" pitchFamily="34" charset="0"/>
                        <a:buChar char="•"/>
                      </a:pPr>
                      <a:r>
                        <a:rPr lang="fr-FR" sz="2000" b="0" kern="1200" dirty="0" smtClean="0">
                          <a:solidFill>
                            <a:schemeClr val="tx1"/>
                          </a:solidFill>
                          <a:effectLst/>
                          <a:latin typeface="Book Antiqua" panose="02040602050305030304" pitchFamily="18" charset="0"/>
                          <a:ea typeface="+mn-ea"/>
                          <a:cs typeface="+mn-cs"/>
                        </a:rPr>
                        <a:t>Les discours revendicatifs des organismes de droits de l’homme qui mettent l’accent sur les principaux dépassements et les violations de ces droits ; </a:t>
                      </a:r>
                    </a:p>
                    <a:p>
                      <a:pPr marL="804863" lvl="0" indent="-354013" algn="l">
                        <a:spcBef>
                          <a:spcPts val="600"/>
                        </a:spcBef>
                        <a:spcAft>
                          <a:spcPts val="600"/>
                        </a:spcAft>
                        <a:buFont typeface="Arial" panose="020B0604020202020204" pitchFamily="34" charset="0"/>
                        <a:buChar char="•"/>
                      </a:pPr>
                      <a:r>
                        <a:rPr lang="fr-FR" sz="2000" b="0" kern="1200" dirty="0" smtClean="0">
                          <a:solidFill>
                            <a:schemeClr val="tx1"/>
                          </a:solidFill>
                          <a:effectLst/>
                          <a:latin typeface="Book Antiqua" panose="02040602050305030304" pitchFamily="18" charset="0"/>
                          <a:ea typeface="+mn-ea"/>
                          <a:cs typeface="+mn-cs"/>
                        </a:rPr>
                        <a:t>Le discours étatiques et gouvernementaux qui évoquent les principales avancées et les efforts des états en matière de mise en place de mesures et de mécanismes garantissant l’effectivité de ces droits. </a:t>
                      </a:r>
                    </a:p>
                    <a:p>
                      <a:pPr marL="0" indent="0" algn="r">
                        <a:buFont typeface="Arial" panose="020B0604020202020204" pitchFamily="34" charset="0"/>
                        <a:buNone/>
                      </a:pPr>
                      <a:endParaRPr lang="fr-FR" b="0" dirty="0">
                        <a:solidFill>
                          <a:schemeClr val="tx1"/>
                        </a:solidFill>
                      </a:endParaRPr>
                    </a:p>
                  </a:txBody>
                  <a:tcPr>
                    <a:solidFill>
                      <a:schemeClr val="bg1">
                        <a:lumMod val="75000"/>
                      </a:schemeClr>
                    </a:solidFill>
                  </a:tcPr>
                </a:tc>
                <a:extLst>
                  <a:ext uri="{0D108BD9-81ED-4DB2-BD59-A6C34878D82A}">
                    <a16:rowId xmlns:a16="http://schemas.microsoft.com/office/drawing/2014/main" val="2266860233"/>
                  </a:ext>
                </a:extLst>
              </a:tr>
            </a:tbl>
          </a:graphicData>
        </a:graphic>
      </p:graphicFrame>
    </p:spTree>
    <p:extLst>
      <p:ext uri="{BB962C8B-B14F-4D97-AF65-F5344CB8AC3E}">
        <p14:creationId xmlns:p14="http://schemas.microsoft.com/office/powerpoint/2010/main" val="25816270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838362" y="1541388"/>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15</a:t>
            </a:fld>
            <a:endParaRPr lang="en-US" dirty="0">
              <a:solidFill>
                <a:srgbClr val="000000"/>
              </a:solidFill>
            </a:endParaRPr>
          </a:p>
        </p:txBody>
      </p:sp>
      <p:sp>
        <p:nvSpPr>
          <p:cNvPr id="8" name="Titre 1"/>
          <p:cNvSpPr txBox="1">
            <a:spLocks/>
          </p:cNvSpPr>
          <p:nvPr/>
        </p:nvSpPr>
        <p:spPr>
          <a:xfrm>
            <a:off x="389466" y="561030"/>
            <a:ext cx="11739981" cy="655651"/>
          </a:xfrm>
          <a:prstGeom prst="rect">
            <a:avLst/>
          </a:prstGeom>
        </p:spPr>
        <p:txBody>
          <a:bodyPr vert="horz" lIns="91440" tIns="45720" rIns="91440" bIns="45720" rtlCol="0" anchor="b">
            <a:no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2600" b="1" dirty="0" smtClean="0">
                <a:latin typeface="Book Antiqua" panose="02040602050305030304" pitchFamily="18" charset="0"/>
                <a:cs typeface="Sakkal Majalla" panose="02000000000000000000" pitchFamily="2" charset="-78"/>
              </a:rPr>
              <a:t>La distinction entre les deux notions: Droits de l’homme et libertés publiques </a:t>
            </a:r>
            <a:endParaRPr lang="fr-FR" sz="2600" b="1" dirty="0">
              <a:latin typeface="Book Antiqua" panose="02040602050305030304" pitchFamily="18" charset="0"/>
              <a:cs typeface="Sakkal Majalla" panose="02000000000000000000" pitchFamily="2" charset="-78"/>
            </a:endParaRPr>
          </a:p>
        </p:txBody>
      </p:sp>
      <p:graphicFrame>
        <p:nvGraphicFramePr>
          <p:cNvPr id="10" name="Tableau 9"/>
          <p:cNvGraphicFramePr>
            <a:graphicFrameLocks noGrp="1"/>
          </p:cNvGraphicFramePr>
          <p:nvPr>
            <p:extLst>
              <p:ext uri="{D42A27DB-BD31-4B8C-83A1-F6EECF244321}">
                <p14:modId xmlns:p14="http://schemas.microsoft.com/office/powerpoint/2010/main" val="3131475768"/>
              </p:ext>
            </p:extLst>
          </p:nvPr>
        </p:nvGraphicFramePr>
        <p:xfrm>
          <a:off x="544456" y="1724604"/>
          <a:ext cx="10972800" cy="4075224"/>
        </p:xfrm>
        <a:graphic>
          <a:graphicData uri="http://schemas.openxmlformats.org/drawingml/2006/table">
            <a:tbl>
              <a:tblPr firstRow="1" bandRow="1">
                <a:tableStyleId>{5C22544A-7EE6-4342-B048-85BDC9FD1C3A}</a:tableStyleId>
              </a:tblPr>
              <a:tblGrid>
                <a:gridCol w="10972800">
                  <a:extLst>
                    <a:ext uri="{9D8B030D-6E8A-4147-A177-3AD203B41FA5}">
                      <a16:colId xmlns:a16="http://schemas.microsoft.com/office/drawing/2014/main" val="1583326960"/>
                    </a:ext>
                  </a:extLst>
                </a:gridCol>
              </a:tblGrid>
              <a:tr h="4075224">
                <a:tc>
                  <a:txBody>
                    <a:bodyPr/>
                    <a:lstStyle/>
                    <a:p>
                      <a:pPr marL="285750" marR="0" indent="-285750" algn="l" defTabSz="914400" rtl="0" eaLnBrk="1" fontAlgn="auto" latinLnBrk="0" hangingPunct="1">
                        <a:lnSpc>
                          <a:spcPct val="100000"/>
                        </a:lnSpc>
                        <a:spcBef>
                          <a:spcPts val="600"/>
                        </a:spcBef>
                        <a:spcAft>
                          <a:spcPts val="600"/>
                        </a:spcAft>
                        <a:buClrTx/>
                        <a:buSzTx/>
                        <a:buFontTx/>
                        <a:buChar char="-"/>
                        <a:tabLst/>
                        <a:defRPr/>
                      </a:pPr>
                      <a:r>
                        <a:rPr lang="fr-FR" sz="1600" b="0" kern="1200" dirty="0" smtClean="0">
                          <a:solidFill>
                            <a:schemeClr val="tx1"/>
                          </a:solidFill>
                          <a:effectLst/>
                          <a:latin typeface="Book Antiqua" panose="02040602050305030304" pitchFamily="18" charset="0"/>
                          <a:ea typeface="+mn-ea"/>
                          <a:cs typeface="+mn-cs"/>
                        </a:rPr>
                        <a:t>Ces deux notions ne sont pas antinomiques, mais s'articulent l'une avec l'autre.</a:t>
                      </a:r>
                    </a:p>
                    <a:p>
                      <a:pPr marL="285750" marR="0" indent="-285750" algn="just" defTabSz="914400" rtl="0" eaLnBrk="1" fontAlgn="auto" latinLnBrk="0" hangingPunct="1">
                        <a:lnSpc>
                          <a:spcPct val="100000"/>
                        </a:lnSpc>
                        <a:spcBef>
                          <a:spcPts val="600"/>
                        </a:spcBef>
                        <a:spcAft>
                          <a:spcPts val="600"/>
                        </a:spcAft>
                        <a:buClrTx/>
                        <a:buSzTx/>
                        <a:buFontTx/>
                        <a:buChar char="-"/>
                        <a:tabLst/>
                        <a:defRPr/>
                      </a:pPr>
                      <a:r>
                        <a:rPr lang="fr-FR" sz="1600" b="0" kern="1200" dirty="0" smtClean="0">
                          <a:solidFill>
                            <a:schemeClr val="tx1"/>
                          </a:solidFill>
                          <a:effectLst/>
                          <a:latin typeface="Book Antiqua" panose="02040602050305030304" pitchFamily="18" charset="0"/>
                          <a:ea typeface="+mn-ea"/>
                          <a:cs typeface="+mn-cs"/>
                        </a:rPr>
                        <a:t>La principale distinction entre les deux ne tient pas réellement à la liberté ou au droit protégé en lui-même, mais à la place de la norme qui le protège. </a:t>
                      </a:r>
                    </a:p>
                    <a:p>
                      <a:pPr marL="285750" marR="0" indent="-285750" algn="just" defTabSz="914400" rtl="0" eaLnBrk="1" fontAlgn="auto" latinLnBrk="0" hangingPunct="1">
                        <a:lnSpc>
                          <a:spcPct val="100000"/>
                        </a:lnSpc>
                        <a:spcBef>
                          <a:spcPts val="600"/>
                        </a:spcBef>
                        <a:spcAft>
                          <a:spcPts val="600"/>
                        </a:spcAft>
                        <a:buClrTx/>
                        <a:buSzTx/>
                        <a:buFontTx/>
                        <a:buChar char="-"/>
                        <a:tabLst/>
                        <a:defRPr/>
                      </a:pPr>
                      <a:r>
                        <a:rPr lang="fr-FR" sz="1600" b="0" kern="1200" dirty="0" smtClean="0">
                          <a:solidFill>
                            <a:schemeClr val="tx1"/>
                          </a:solidFill>
                          <a:effectLst/>
                          <a:latin typeface="Book Antiqua" panose="02040602050305030304" pitchFamily="18" charset="0"/>
                          <a:ea typeface="+mn-ea"/>
                          <a:cs typeface="+mn-cs"/>
                        </a:rPr>
                        <a:t>Aussi, si le droit ou la liberté est protégé seulement par un texte législatif il s'agira d'une liberté publique alors que s'il est protégé par une norme constitutionnelle ou un traité international, l'on va considérer qu'il s'agit plutôt de Droits de l'Homme. </a:t>
                      </a:r>
                    </a:p>
                    <a:p>
                      <a:pPr marL="285750" marR="0" indent="-285750" algn="just" defTabSz="914400" rtl="0" eaLnBrk="1" fontAlgn="auto" latinLnBrk="0" hangingPunct="1">
                        <a:lnSpc>
                          <a:spcPct val="100000"/>
                        </a:lnSpc>
                        <a:spcBef>
                          <a:spcPts val="600"/>
                        </a:spcBef>
                        <a:spcAft>
                          <a:spcPts val="600"/>
                        </a:spcAft>
                        <a:buClrTx/>
                        <a:buSzTx/>
                        <a:buFontTx/>
                        <a:buChar char="-"/>
                        <a:tabLst/>
                        <a:defRPr/>
                      </a:pPr>
                      <a:r>
                        <a:rPr lang="fr-FR" sz="1600" b="0" kern="1200" dirty="0" smtClean="0">
                          <a:solidFill>
                            <a:schemeClr val="tx1"/>
                          </a:solidFill>
                          <a:effectLst/>
                          <a:latin typeface="Book Antiqua" panose="02040602050305030304" pitchFamily="18" charset="0"/>
                          <a:ea typeface="+mn-ea"/>
                          <a:cs typeface="+mn-cs"/>
                        </a:rPr>
                        <a:t>À ce titre, c'est la norme la plus élevée qui prime et donc une liberté qui serait protégée à la fois par une loi et une norme de nature supérieure comme une norme constitutionnelle sera considérée comme un droit de l'Homme. </a:t>
                      </a:r>
                    </a:p>
                    <a:p>
                      <a:pPr marL="0" marR="0" indent="0" algn="ctr" defTabSz="914400" rtl="0" eaLnBrk="1" fontAlgn="auto" latinLnBrk="0" hangingPunct="1">
                        <a:lnSpc>
                          <a:spcPct val="100000"/>
                        </a:lnSpc>
                        <a:spcBef>
                          <a:spcPts val="600"/>
                        </a:spcBef>
                        <a:spcAft>
                          <a:spcPts val="600"/>
                        </a:spcAft>
                        <a:buClrTx/>
                        <a:buSzTx/>
                        <a:buFontTx/>
                        <a:buNone/>
                        <a:tabLst/>
                        <a:defRPr/>
                      </a:pPr>
                      <a:r>
                        <a:rPr lang="fr-FR" sz="1600" b="1" kern="1200" dirty="0" smtClean="0">
                          <a:solidFill>
                            <a:srgbClr val="0070C0"/>
                          </a:solidFill>
                          <a:effectLst/>
                          <a:latin typeface="Book Antiqua" panose="02040602050305030304" pitchFamily="18" charset="0"/>
                          <a:ea typeface="+mn-ea"/>
                          <a:cs typeface="+mn-cs"/>
                        </a:rPr>
                        <a:t>Les deux notions appartenant désormais à la sphère du droit, et de nombreux droits ou libertés se recoupant puisque protégés à la fois par un texte législatif et un texte constitutionnel, cela explique que les deux notions sont souvent utilisées comme synonymes.</a:t>
                      </a:r>
                      <a:endParaRPr lang="fr-FR" sz="1600" b="0" dirty="0">
                        <a:solidFill>
                          <a:schemeClr val="tx1"/>
                        </a:solidFill>
                        <a:latin typeface="Book Antiqua" panose="02040602050305030304" pitchFamily="18" charset="0"/>
                      </a:endParaRPr>
                    </a:p>
                  </a:txBody>
                  <a:tcPr>
                    <a:solidFill>
                      <a:schemeClr val="bg1">
                        <a:lumMod val="75000"/>
                      </a:schemeClr>
                    </a:solidFill>
                  </a:tcPr>
                </a:tc>
                <a:extLst>
                  <a:ext uri="{0D108BD9-81ED-4DB2-BD59-A6C34878D82A}">
                    <a16:rowId xmlns:a16="http://schemas.microsoft.com/office/drawing/2014/main" val="2266860233"/>
                  </a:ext>
                </a:extLst>
              </a:tr>
            </a:tbl>
          </a:graphicData>
        </a:graphic>
      </p:graphicFrame>
    </p:spTree>
    <p:extLst>
      <p:ext uri="{BB962C8B-B14F-4D97-AF65-F5344CB8AC3E}">
        <p14:creationId xmlns:p14="http://schemas.microsoft.com/office/powerpoint/2010/main" val="4113759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pattFill prst="dotGrid">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endParaRPr lang="en-US" dirty="0"/>
          </a:p>
        </p:txBody>
      </p:sp>
      <p:sp>
        <p:nvSpPr>
          <p:cNvPr id="5" name="Espace réservé du numéro de diapositive 4"/>
          <p:cNvSpPr>
            <a:spLocks noGrp="1"/>
          </p:cNvSpPr>
          <p:nvPr>
            <p:ph type="sldNum" sz="quarter" idx="12"/>
          </p:nvPr>
        </p:nvSpPr>
        <p:spPr/>
        <p:txBody>
          <a:bodyPr/>
          <a:lstStyle/>
          <a:p>
            <a:pPr defTabSz="457200"/>
            <a:fld id="{D57F1E4F-1CFF-5643-939E-217C01CDF565}" type="slidenum">
              <a:rPr lang="en-US" smtClean="0">
                <a:solidFill>
                  <a:srgbClr val="000000"/>
                </a:solidFill>
              </a:rPr>
              <a:pPr defTabSz="457200"/>
              <a:t>2</a:t>
            </a:fld>
            <a:endParaRPr lang="en-US" dirty="0">
              <a:solidFill>
                <a:srgbClr val="000000"/>
              </a:solidFill>
            </a:endParaRPr>
          </a:p>
        </p:txBody>
      </p:sp>
      <p:sp>
        <p:nvSpPr>
          <p:cNvPr id="6" name="Titre 5"/>
          <p:cNvSpPr txBox="1">
            <a:spLocks noGrp="1"/>
          </p:cNvSpPr>
          <p:nvPr>
            <p:ph type="title"/>
          </p:nvPr>
        </p:nvSpPr>
        <p:spPr>
          <a:xfrm>
            <a:off x="1154082" y="2346843"/>
            <a:ext cx="10227791" cy="1250599"/>
          </a:xfrm>
          <a:prstGeom prst="rect">
            <a:avLst/>
          </a:prstGeom>
          <a:noFill/>
        </p:spPr>
        <p:txBody>
          <a:bodyPr wrap="square" rtlCol="0">
            <a:spAutoFit/>
          </a:bodyPr>
          <a:lstStyle/>
          <a:p>
            <a:pPr algn="ctr"/>
            <a:r>
              <a:rPr lang="fr-FR" sz="4400" b="1" dirty="0" smtClean="0">
                <a:solidFill>
                  <a:schemeClr val="bg2">
                    <a:lumMod val="50000"/>
                  </a:schemeClr>
                </a:solidFill>
                <a:latin typeface="Book Antiqua" panose="02040602050305030304" pitchFamily="18" charset="0"/>
              </a:rPr>
              <a:t>Droits de l’Homme </a:t>
            </a:r>
          </a:p>
          <a:p>
            <a:pPr algn="ctr"/>
            <a:r>
              <a:rPr lang="fr-FR" sz="4400" b="1" dirty="0" smtClean="0">
                <a:solidFill>
                  <a:schemeClr val="bg2">
                    <a:lumMod val="50000"/>
                  </a:schemeClr>
                </a:solidFill>
                <a:latin typeface="Book Antiqua" panose="02040602050305030304" pitchFamily="18" charset="0"/>
              </a:rPr>
              <a:t>et libertés publiques</a:t>
            </a:r>
            <a:endParaRPr lang="fr-FR" sz="4400" b="1" dirty="0">
              <a:solidFill>
                <a:schemeClr val="bg2">
                  <a:lumMod val="50000"/>
                </a:schemeClr>
              </a:solidFill>
              <a:latin typeface="Book Antiqua" panose="02040602050305030304" pitchFamily="18" charset="0"/>
            </a:endParaRPr>
          </a:p>
        </p:txBody>
      </p:sp>
      <p:sp>
        <p:nvSpPr>
          <p:cNvPr id="9" name="Espace réservé du contenu 8"/>
          <p:cNvSpPr txBox="1">
            <a:spLocks noGrp="1"/>
          </p:cNvSpPr>
          <p:nvPr>
            <p:ph idx="1"/>
          </p:nvPr>
        </p:nvSpPr>
        <p:spPr>
          <a:xfrm>
            <a:off x="3939380" y="4949658"/>
            <a:ext cx="4316413" cy="369973"/>
          </a:xfrm>
          <a:prstGeom prst="rect">
            <a:avLst/>
          </a:prstGeom>
          <a:noFill/>
        </p:spPr>
        <p:txBody>
          <a:bodyPr wrap="square" rtlCol="0">
            <a:spAutoFit/>
          </a:bodyPr>
          <a:lstStyle/>
          <a:p>
            <a:pPr algn="ctr"/>
            <a:endParaRPr lang="fr-FR" dirty="0">
              <a:latin typeface="Book Antiqua" panose="02040602050305030304" pitchFamily="18" charset="0"/>
            </a:endParaRPr>
          </a:p>
        </p:txBody>
      </p:sp>
    </p:spTree>
    <p:extLst>
      <p:ext uri="{BB962C8B-B14F-4D97-AF65-F5344CB8AC3E}">
        <p14:creationId xmlns:p14="http://schemas.microsoft.com/office/powerpoint/2010/main" val="67363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93132"/>
            <a:ext cx="9775613" cy="810635"/>
          </a:xfrm>
        </p:spPr>
        <p:txBody>
          <a:bodyPr>
            <a:normAutofit/>
          </a:bodyPr>
          <a:lstStyle/>
          <a:p>
            <a:pPr algn="ctr"/>
            <a:r>
              <a:rPr lang="fr-FR" sz="4000" b="1" dirty="0" smtClean="0">
                <a:latin typeface="Book Antiqua" panose="02040602050305030304" pitchFamily="18" charset="0"/>
                <a:cs typeface="Sakkal Majalla" panose="02000000000000000000" pitchFamily="2" charset="-78"/>
              </a:rPr>
              <a:t>Plan</a:t>
            </a:r>
            <a:endParaRPr lang="fr-FR" sz="4000" b="1" dirty="0">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97280" y="1571501"/>
            <a:ext cx="10058400" cy="3776354"/>
          </a:xfrm>
        </p:spPr>
        <p:txBody>
          <a:bodyPr>
            <a:normAutofit/>
          </a:bodyPr>
          <a:lstStyle/>
          <a:p>
            <a:pPr marL="457200" indent="-457200" rtl="1">
              <a:buAutoNum type="arabicPeriod"/>
            </a:pPr>
            <a:endParaRPr lang="fr-FR" sz="28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3</a:t>
            </a:fld>
            <a:endParaRPr lang="en-US" dirty="0">
              <a:solidFill>
                <a:srgbClr val="000000"/>
              </a:solidFill>
            </a:endParaRPr>
          </a:p>
        </p:txBody>
      </p:sp>
      <p:sp>
        <p:nvSpPr>
          <p:cNvPr id="5" name="ZoneTexte 4"/>
          <p:cNvSpPr txBox="1"/>
          <p:nvPr/>
        </p:nvSpPr>
        <p:spPr>
          <a:xfrm>
            <a:off x="1097280" y="1442894"/>
            <a:ext cx="9033933" cy="4247317"/>
          </a:xfrm>
          <a:prstGeom prst="rect">
            <a:avLst/>
          </a:prstGeom>
          <a:noFill/>
        </p:spPr>
        <p:txBody>
          <a:bodyPr wrap="square" rtlCol="0">
            <a:spAutoFit/>
          </a:bodyPr>
          <a:lstStyle/>
          <a:p>
            <a:pPr>
              <a:lnSpc>
                <a:spcPct val="150000"/>
              </a:lnSpc>
            </a:pPr>
            <a:r>
              <a:rPr lang="fr-FR" sz="2000" b="1" dirty="0">
                <a:latin typeface="Book Antiqua" panose="02040602050305030304" pitchFamily="18" charset="0"/>
              </a:rPr>
              <a:t>Cadre introductif </a:t>
            </a:r>
            <a:endParaRPr lang="fr-FR" sz="2000" b="1" dirty="0" smtClean="0">
              <a:latin typeface="Book Antiqua" panose="02040602050305030304" pitchFamily="18" charset="0"/>
            </a:endParaRPr>
          </a:p>
          <a:p>
            <a:pPr>
              <a:lnSpc>
                <a:spcPct val="150000"/>
              </a:lnSpc>
            </a:pPr>
            <a:r>
              <a:rPr lang="fr-FR" sz="2000" b="1" dirty="0" smtClean="0">
                <a:solidFill>
                  <a:schemeClr val="accent1"/>
                </a:solidFill>
                <a:latin typeface="Book Antiqua" panose="02040602050305030304" pitchFamily="18" charset="0"/>
              </a:rPr>
              <a:t>Axe 1 : </a:t>
            </a:r>
            <a:r>
              <a:rPr lang="fr-FR" sz="2000" dirty="0" smtClean="0">
                <a:latin typeface="Book Antiqua" panose="02040602050305030304" pitchFamily="18" charset="0"/>
              </a:rPr>
              <a:t>Aperçu </a:t>
            </a:r>
            <a:r>
              <a:rPr lang="fr-FR" sz="2000" dirty="0">
                <a:latin typeface="Book Antiqua" panose="02040602050305030304" pitchFamily="18" charset="0"/>
              </a:rPr>
              <a:t>historique sur l’évolution des droits de l’Homme et des libertés publiques </a:t>
            </a:r>
          </a:p>
          <a:p>
            <a:pPr>
              <a:lnSpc>
                <a:spcPct val="150000"/>
              </a:lnSpc>
            </a:pPr>
            <a:r>
              <a:rPr lang="fr-FR" sz="2000" b="1" dirty="0" smtClean="0">
                <a:solidFill>
                  <a:schemeClr val="accent1"/>
                </a:solidFill>
                <a:latin typeface="Book Antiqua" panose="02040602050305030304" pitchFamily="18" charset="0"/>
              </a:rPr>
              <a:t>Axe 2 :</a:t>
            </a:r>
            <a:r>
              <a:rPr lang="fr-FR" sz="2000" b="1" dirty="0">
                <a:latin typeface="Book Antiqua" panose="02040602050305030304" pitchFamily="18" charset="0"/>
              </a:rPr>
              <a:t> </a:t>
            </a:r>
            <a:r>
              <a:rPr lang="fr-FR" sz="2000" dirty="0" smtClean="0">
                <a:latin typeface="Book Antiqua" panose="02040602050305030304" pitchFamily="18" charset="0"/>
              </a:rPr>
              <a:t>Théories </a:t>
            </a:r>
            <a:r>
              <a:rPr lang="fr-FR" sz="2000" dirty="0">
                <a:latin typeface="Book Antiqua" panose="02040602050305030304" pitchFamily="18" charset="0"/>
              </a:rPr>
              <a:t>des droits de l’Homme ; </a:t>
            </a:r>
          </a:p>
          <a:p>
            <a:pPr>
              <a:lnSpc>
                <a:spcPct val="150000"/>
              </a:lnSpc>
            </a:pPr>
            <a:r>
              <a:rPr lang="fr-FR" sz="2000" b="1" dirty="0">
                <a:solidFill>
                  <a:schemeClr val="accent1"/>
                </a:solidFill>
                <a:latin typeface="Book Antiqua" panose="02040602050305030304" pitchFamily="18" charset="0"/>
              </a:rPr>
              <a:t>Axe </a:t>
            </a:r>
            <a:r>
              <a:rPr lang="fr-FR" sz="2000" b="1" dirty="0" smtClean="0">
                <a:solidFill>
                  <a:schemeClr val="accent1"/>
                </a:solidFill>
                <a:latin typeface="Book Antiqua" panose="02040602050305030304" pitchFamily="18" charset="0"/>
              </a:rPr>
              <a:t>3 :</a:t>
            </a:r>
            <a:r>
              <a:rPr lang="fr-FR" sz="2000" b="1" dirty="0">
                <a:latin typeface="Book Antiqua" panose="02040602050305030304" pitchFamily="18" charset="0"/>
              </a:rPr>
              <a:t> </a:t>
            </a:r>
            <a:r>
              <a:rPr lang="fr-FR" sz="2000" dirty="0" smtClean="0">
                <a:latin typeface="Book Antiqua" panose="02040602050305030304" pitchFamily="18" charset="0"/>
              </a:rPr>
              <a:t>Droits </a:t>
            </a:r>
            <a:r>
              <a:rPr lang="fr-FR" sz="2000" dirty="0">
                <a:latin typeface="Book Antiqua" panose="02040602050305030304" pitchFamily="18" charset="0"/>
              </a:rPr>
              <a:t>de l’Homme et libertés publiques : entre État et société ;</a:t>
            </a:r>
          </a:p>
          <a:p>
            <a:pPr>
              <a:lnSpc>
                <a:spcPct val="150000"/>
              </a:lnSpc>
            </a:pPr>
            <a:r>
              <a:rPr lang="fr-FR" sz="2000" b="1" dirty="0">
                <a:solidFill>
                  <a:schemeClr val="accent1"/>
                </a:solidFill>
                <a:latin typeface="Book Antiqua" panose="02040602050305030304" pitchFamily="18" charset="0"/>
              </a:rPr>
              <a:t>Axe 4</a:t>
            </a:r>
            <a:r>
              <a:rPr lang="fr-FR" sz="2000" b="1" dirty="0">
                <a:latin typeface="Book Antiqua" panose="02040602050305030304" pitchFamily="18" charset="0"/>
              </a:rPr>
              <a:t> </a:t>
            </a:r>
            <a:r>
              <a:rPr lang="fr-FR" sz="2000" b="1" dirty="0" smtClean="0">
                <a:solidFill>
                  <a:schemeClr val="accent1"/>
                </a:solidFill>
                <a:latin typeface="Book Antiqua" panose="02040602050305030304" pitchFamily="18" charset="0"/>
              </a:rPr>
              <a:t>:</a:t>
            </a:r>
            <a:r>
              <a:rPr lang="fr-FR" sz="2000" dirty="0" smtClean="0">
                <a:latin typeface="Book Antiqua" panose="02040602050305030304" pitchFamily="18" charset="0"/>
              </a:rPr>
              <a:t> </a:t>
            </a:r>
            <a:r>
              <a:rPr lang="fr-FR" sz="2000" dirty="0">
                <a:latin typeface="Book Antiqua" panose="02040602050305030304" pitchFamily="18" charset="0"/>
              </a:rPr>
              <a:t>Institutions et organismes intervenant dans ce </a:t>
            </a:r>
            <a:r>
              <a:rPr lang="fr-FR" sz="2000" dirty="0" smtClean="0">
                <a:latin typeface="Book Antiqua" panose="02040602050305030304" pitchFamily="18" charset="0"/>
              </a:rPr>
              <a:t>domaine;</a:t>
            </a:r>
          </a:p>
          <a:p>
            <a:pPr>
              <a:lnSpc>
                <a:spcPct val="150000"/>
              </a:lnSpc>
            </a:pPr>
            <a:r>
              <a:rPr lang="fr-FR" sz="2000" b="1" dirty="0" smtClean="0">
                <a:solidFill>
                  <a:schemeClr val="accent1"/>
                </a:solidFill>
                <a:latin typeface="Book Antiqua" panose="02040602050305030304" pitchFamily="18" charset="0"/>
              </a:rPr>
              <a:t>Axe </a:t>
            </a:r>
            <a:r>
              <a:rPr lang="fr-FR" sz="2000" b="1" dirty="0">
                <a:solidFill>
                  <a:schemeClr val="accent1"/>
                </a:solidFill>
                <a:latin typeface="Book Antiqua" panose="02040602050305030304" pitchFamily="18" charset="0"/>
              </a:rPr>
              <a:t>5</a:t>
            </a:r>
            <a:r>
              <a:rPr lang="fr-FR" sz="2000" b="1" dirty="0">
                <a:latin typeface="Book Antiqua" panose="02040602050305030304" pitchFamily="18" charset="0"/>
              </a:rPr>
              <a:t> </a:t>
            </a:r>
            <a:r>
              <a:rPr lang="fr-FR" sz="2000" b="1" dirty="0" smtClean="0">
                <a:solidFill>
                  <a:schemeClr val="accent1"/>
                </a:solidFill>
                <a:latin typeface="Book Antiqua" panose="02040602050305030304" pitchFamily="18" charset="0"/>
              </a:rPr>
              <a:t>:</a:t>
            </a:r>
            <a:r>
              <a:rPr lang="fr-FR" sz="2000" dirty="0" smtClean="0">
                <a:latin typeface="Book Antiqua" panose="02040602050305030304" pitchFamily="18" charset="0"/>
              </a:rPr>
              <a:t> Aperçu sur les droits de l’Homme au Maroc </a:t>
            </a:r>
          </a:p>
          <a:p>
            <a:pPr>
              <a:lnSpc>
                <a:spcPct val="150000"/>
              </a:lnSpc>
            </a:pPr>
            <a:r>
              <a:rPr lang="fr-FR" sz="2000" b="1" dirty="0" smtClean="0">
                <a:solidFill>
                  <a:schemeClr val="accent1"/>
                </a:solidFill>
                <a:latin typeface="Book Antiqua" panose="02040602050305030304" pitchFamily="18" charset="0"/>
              </a:rPr>
              <a:t>Axe 6 : </a:t>
            </a:r>
            <a:r>
              <a:rPr lang="fr-FR" sz="2000" dirty="0" smtClean="0">
                <a:latin typeface="Book Antiqua" panose="02040602050305030304" pitchFamily="18" charset="0"/>
              </a:rPr>
              <a:t>Défis </a:t>
            </a:r>
            <a:r>
              <a:rPr lang="fr-FR" sz="2000" dirty="0">
                <a:latin typeface="Book Antiqua" panose="02040602050305030304" pitchFamily="18" charset="0"/>
              </a:rPr>
              <a:t>et enjeux actuels des droits de l’Homme et des libertés </a:t>
            </a:r>
            <a:r>
              <a:rPr lang="fr-FR" sz="2000" dirty="0" smtClean="0">
                <a:latin typeface="Book Antiqua" panose="02040602050305030304" pitchFamily="18" charset="0"/>
              </a:rPr>
              <a:t>publiques</a:t>
            </a:r>
            <a:endParaRPr lang="fr-FR" sz="2000" b="1" dirty="0" smtClean="0">
              <a:latin typeface="Book Antiqua" panose="02040602050305030304" pitchFamily="18" charset="0"/>
            </a:endParaRPr>
          </a:p>
          <a:p>
            <a:pPr>
              <a:lnSpc>
                <a:spcPct val="150000"/>
              </a:lnSpc>
            </a:pPr>
            <a:r>
              <a:rPr lang="fr-FR" sz="2000" b="1" dirty="0">
                <a:latin typeface="Book Antiqua" panose="02040602050305030304" pitchFamily="18" charset="0"/>
              </a:rPr>
              <a:t>L</a:t>
            </a:r>
            <a:r>
              <a:rPr lang="fr-FR" sz="2000" b="1" dirty="0" smtClean="0">
                <a:latin typeface="Book Antiqua" panose="02040602050305030304" pitchFamily="18" charset="0"/>
              </a:rPr>
              <a:t>iste bibliographique préliminaire</a:t>
            </a:r>
            <a:endParaRPr lang="fr-FR" sz="2000" b="1" dirty="0">
              <a:latin typeface="Book Antiqua" panose="02040602050305030304" pitchFamily="18" charset="0"/>
            </a:endParaRPr>
          </a:p>
        </p:txBody>
      </p:sp>
    </p:spTree>
    <p:extLst>
      <p:ext uri="{BB962C8B-B14F-4D97-AF65-F5344CB8AC3E}">
        <p14:creationId xmlns:p14="http://schemas.microsoft.com/office/powerpoint/2010/main" val="817873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4</a:t>
            </a:fld>
            <a:endParaRPr lang="en-US" dirty="0">
              <a:solidFill>
                <a:srgbClr val="000000"/>
              </a:solidFill>
            </a:endParaRPr>
          </a:p>
        </p:txBody>
      </p:sp>
      <p:sp>
        <p:nvSpPr>
          <p:cNvPr id="7" name="Titre 1"/>
          <p:cNvSpPr txBox="1">
            <a:spLocks/>
          </p:cNvSpPr>
          <p:nvPr/>
        </p:nvSpPr>
        <p:spPr>
          <a:xfrm>
            <a:off x="160868" y="1516768"/>
            <a:ext cx="10643980" cy="1691653"/>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endParaRPr lang="fr-FR" sz="3200" b="1" dirty="0">
              <a:latin typeface="Book Antiqua" panose="02040602050305030304" pitchFamily="18" charset="0"/>
              <a:cs typeface="Sakkal Majalla" panose="02000000000000000000" pitchFamily="2" charset="-78"/>
            </a:endParaRPr>
          </a:p>
        </p:txBody>
      </p:sp>
      <p:sp>
        <p:nvSpPr>
          <p:cNvPr id="8" name="Titre 1"/>
          <p:cNvSpPr txBox="1">
            <a:spLocks/>
          </p:cNvSpPr>
          <p:nvPr/>
        </p:nvSpPr>
        <p:spPr>
          <a:xfrm>
            <a:off x="1507067" y="481214"/>
            <a:ext cx="8804824" cy="655651"/>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3200" b="1" dirty="0" smtClean="0">
                <a:latin typeface="Book Antiqua" panose="02040602050305030304" pitchFamily="18" charset="0"/>
                <a:cs typeface="Sakkal Majalla" panose="02000000000000000000" pitchFamily="2" charset="-78"/>
              </a:rPr>
              <a:t>Définition des concepts clés </a:t>
            </a:r>
            <a:endParaRPr lang="fr-FR" sz="3200" b="1" dirty="0">
              <a:latin typeface="Book Antiqua" panose="02040602050305030304" pitchFamily="18" charset="0"/>
              <a:cs typeface="Sakkal Majalla" panose="02000000000000000000" pitchFamily="2" charset="-78"/>
            </a:endParaRPr>
          </a:p>
        </p:txBody>
      </p:sp>
      <p:graphicFrame>
        <p:nvGraphicFramePr>
          <p:cNvPr id="5" name="Tableau 4"/>
          <p:cNvGraphicFramePr>
            <a:graphicFrameLocks noGrp="1"/>
          </p:cNvGraphicFramePr>
          <p:nvPr>
            <p:extLst/>
          </p:nvPr>
        </p:nvGraphicFramePr>
        <p:xfrm>
          <a:off x="160867" y="1595038"/>
          <a:ext cx="3352354" cy="4212204"/>
        </p:xfrm>
        <a:graphic>
          <a:graphicData uri="http://schemas.openxmlformats.org/drawingml/2006/table">
            <a:tbl>
              <a:tblPr firstRow="1" bandRow="1">
                <a:tableStyleId>{5C22544A-7EE6-4342-B048-85BDC9FD1C3A}</a:tableStyleId>
              </a:tblPr>
              <a:tblGrid>
                <a:gridCol w="3352354">
                  <a:extLst>
                    <a:ext uri="{9D8B030D-6E8A-4147-A177-3AD203B41FA5}">
                      <a16:colId xmlns:a16="http://schemas.microsoft.com/office/drawing/2014/main" val="424636338"/>
                    </a:ext>
                  </a:extLst>
                </a:gridCol>
              </a:tblGrid>
              <a:tr h="4212204">
                <a:tc>
                  <a:txBody>
                    <a:bodyPr/>
                    <a:lstStyle/>
                    <a:p>
                      <a:endParaRPr lang="fr-FR" dirty="0"/>
                    </a:p>
                  </a:txBody>
                  <a:tcPr>
                    <a:solidFill>
                      <a:schemeClr val="bg1"/>
                    </a:solidFill>
                  </a:tcPr>
                </a:tc>
                <a:extLst>
                  <a:ext uri="{0D108BD9-81ED-4DB2-BD59-A6C34878D82A}">
                    <a16:rowId xmlns:a16="http://schemas.microsoft.com/office/drawing/2014/main" val="4228323533"/>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112348380"/>
              </p:ext>
            </p:extLst>
          </p:nvPr>
        </p:nvGraphicFramePr>
        <p:xfrm>
          <a:off x="314621" y="1642931"/>
          <a:ext cx="3352354" cy="4267200"/>
        </p:xfrm>
        <a:graphic>
          <a:graphicData uri="http://schemas.openxmlformats.org/drawingml/2006/table">
            <a:tbl>
              <a:tblPr firstRow="1" bandRow="1">
                <a:tableStyleId>{5C22544A-7EE6-4342-B048-85BDC9FD1C3A}</a:tableStyleId>
              </a:tblPr>
              <a:tblGrid>
                <a:gridCol w="3352354">
                  <a:extLst>
                    <a:ext uri="{9D8B030D-6E8A-4147-A177-3AD203B41FA5}">
                      <a16:colId xmlns:a16="http://schemas.microsoft.com/office/drawing/2014/main" val="424636338"/>
                    </a:ext>
                  </a:extLst>
                </a:gridCol>
              </a:tblGrid>
              <a:tr h="3610668">
                <a:tc>
                  <a:txBody>
                    <a:bodyPr/>
                    <a:lstStyle/>
                    <a:p>
                      <a:pPr marL="0" algn="ctr" defTabSz="914400" rtl="0" eaLnBrk="1" latinLnBrk="0" hangingPunct="1"/>
                      <a:r>
                        <a:rPr lang="fr-FR" sz="2000" b="1" kern="1200" dirty="0" smtClean="0">
                          <a:solidFill>
                            <a:srgbClr val="C00000"/>
                          </a:solidFill>
                          <a:latin typeface="Book Antiqua" panose="02040602050305030304" pitchFamily="18" charset="0"/>
                          <a:ea typeface="+mn-ea"/>
                          <a:cs typeface="+mn-cs"/>
                        </a:rPr>
                        <a:t>L’Etat </a:t>
                      </a:r>
                    </a:p>
                    <a:p>
                      <a:pPr marL="0" algn="ctr" defTabSz="914400" rtl="0" eaLnBrk="1" latinLnBrk="0" hangingPunct="1"/>
                      <a:endParaRPr lang="fr-FR" sz="1800" b="1" kern="1200" dirty="0" smtClean="0">
                        <a:solidFill>
                          <a:schemeClr val="tx1"/>
                        </a:solidFill>
                        <a:latin typeface="Book Antiqua" panose="02040602050305030304" pitchFamily="18" charset="0"/>
                        <a:ea typeface="+mn-ea"/>
                        <a:cs typeface="+mn-cs"/>
                      </a:endParaRPr>
                    </a:p>
                    <a:p>
                      <a:pPr marL="0" algn="just" defTabSz="914400" rtl="0" eaLnBrk="1" latinLnBrk="0" hangingPunct="1"/>
                      <a:r>
                        <a:rPr lang="fr-FR" sz="2000" b="0" kern="1200" dirty="0" smtClean="0">
                          <a:solidFill>
                            <a:schemeClr val="tx1"/>
                          </a:solidFill>
                          <a:latin typeface="Book Antiqua" panose="02040602050305030304" pitchFamily="18" charset="0"/>
                          <a:ea typeface="+mn-ea"/>
                          <a:cs typeface="+mn-cs"/>
                        </a:rPr>
                        <a:t>l'Etat désigne la personne morale de droit</a:t>
                      </a:r>
                      <a:r>
                        <a:rPr lang="fr-FR" sz="2000" b="0" kern="1200" baseline="0" dirty="0" smtClean="0">
                          <a:solidFill>
                            <a:schemeClr val="tx1"/>
                          </a:solidFill>
                          <a:latin typeface="Book Antiqua" panose="02040602050305030304" pitchFamily="18" charset="0"/>
                          <a:ea typeface="+mn-ea"/>
                          <a:cs typeface="+mn-cs"/>
                        </a:rPr>
                        <a:t> public qui, sur le plan juridique, représente une collectivité, un peuple ou une nation, à l’intérieur d’un Territoire déterminé sur lequel elle exerce le pouvoir suprême, la souveraineté.</a:t>
                      </a:r>
                    </a:p>
                    <a:p>
                      <a:pPr marL="0" algn="r" defTabSz="914400" rtl="0" eaLnBrk="1" latinLnBrk="0" hangingPunct="1"/>
                      <a:endParaRPr lang="fr-FR" sz="1200" b="1" kern="1200" baseline="0" dirty="0" smtClean="0">
                        <a:solidFill>
                          <a:schemeClr val="tx1"/>
                        </a:solidFill>
                        <a:latin typeface="Book Antiqua" panose="02040602050305030304" pitchFamily="18" charset="0"/>
                        <a:ea typeface="+mn-ea"/>
                        <a:cs typeface="+mn-cs"/>
                      </a:endParaRPr>
                    </a:p>
                    <a:p>
                      <a:pPr marL="0" algn="r" defTabSz="914400" rtl="0" eaLnBrk="1" latinLnBrk="0" hangingPunct="1"/>
                      <a:r>
                        <a:rPr lang="fr-FR" sz="1200" b="1" kern="1200" baseline="0" dirty="0" smtClean="0">
                          <a:solidFill>
                            <a:schemeClr val="tx1"/>
                          </a:solidFill>
                          <a:latin typeface="Book Antiqua" panose="02040602050305030304" pitchFamily="18" charset="0"/>
                          <a:ea typeface="+mn-ea"/>
                          <a:cs typeface="+mn-cs"/>
                        </a:rPr>
                        <a:t>(Toupie.org, Dictionnaire des libertés publiques) </a:t>
                      </a:r>
                    </a:p>
                    <a:p>
                      <a:pPr marL="0" algn="just" defTabSz="914400" rtl="0" eaLnBrk="1" latinLnBrk="0" hangingPunct="1"/>
                      <a:endParaRPr lang="fr-FR" sz="2000" b="0" kern="1200" dirty="0" smtClean="0">
                        <a:solidFill>
                          <a:schemeClr val="tx1"/>
                        </a:solidFill>
                        <a:latin typeface="Book Antiqua" panose="02040602050305030304" pitchFamily="18" charset="0"/>
                        <a:ea typeface="+mn-ea"/>
                        <a:cs typeface="+mn-cs"/>
                      </a:endParaRPr>
                    </a:p>
                  </a:txBody>
                  <a:tcPr>
                    <a:solidFill>
                      <a:schemeClr val="bg1">
                        <a:lumMod val="75000"/>
                      </a:schemeClr>
                    </a:solidFill>
                  </a:tcPr>
                </a:tc>
                <a:extLst>
                  <a:ext uri="{0D108BD9-81ED-4DB2-BD59-A6C34878D82A}">
                    <a16:rowId xmlns:a16="http://schemas.microsoft.com/office/drawing/2014/main" val="4228323533"/>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4060743188"/>
              </p:ext>
            </p:extLst>
          </p:nvPr>
        </p:nvGraphicFramePr>
        <p:xfrm>
          <a:off x="3724475" y="1572817"/>
          <a:ext cx="3699030" cy="4397319"/>
        </p:xfrm>
        <a:graphic>
          <a:graphicData uri="http://schemas.openxmlformats.org/drawingml/2006/table">
            <a:tbl>
              <a:tblPr firstRow="1" bandRow="1">
                <a:tableStyleId>{5C22544A-7EE6-4342-B048-85BDC9FD1C3A}</a:tableStyleId>
              </a:tblPr>
              <a:tblGrid>
                <a:gridCol w="3699030">
                  <a:extLst>
                    <a:ext uri="{9D8B030D-6E8A-4147-A177-3AD203B41FA5}">
                      <a16:colId xmlns:a16="http://schemas.microsoft.com/office/drawing/2014/main" val="424636338"/>
                    </a:ext>
                  </a:extLst>
                </a:gridCol>
              </a:tblGrid>
              <a:tr h="4397319">
                <a:tc>
                  <a:txBody>
                    <a:bodyPr/>
                    <a:lstStyle/>
                    <a:p>
                      <a:pPr marL="0" algn="ctr" defTabSz="914400" rtl="0" eaLnBrk="1" latinLnBrk="0" hangingPunct="1"/>
                      <a:r>
                        <a:rPr lang="fr-FR" sz="2000" b="1" kern="1200" dirty="0" smtClean="0">
                          <a:solidFill>
                            <a:srgbClr val="C00000"/>
                          </a:solidFill>
                          <a:latin typeface="Book Antiqua" panose="02040602050305030304" pitchFamily="18" charset="0"/>
                          <a:ea typeface="+mn-ea"/>
                          <a:cs typeface="+mn-cs"/>
                        </a:rPr>
                        <a:t>La</a:t>
                      </a:r>
                      <a:r>
                        <a:rPr lang="fr-FR" sz="2000" b="1" kern="1200" baseline="0" dirty="0" smtClean="0">
                          <a:solidFill>
                            <a:srgbClr val="C00000"/>
                          </a:solidFill>
                          <a:latin typeface="Book Antiqua" panose="02040602050305030304" pitchFamily="18" charset="0"/>
                          <a:ea typeface="+mn-ea"/>
                          <a:cs typeface="+mn-cs"/>
                        </a:rPr>
                        <a:t> Société </a:t>
                      </a:r>
                    </a:p>
                    <a:p>
                      <a:pPr marL="0" algn="ctr" defTabSz="914400" rtl="0" eaLnBrk="1" latinLnBrk="0" hangingPunct="1"/>
                      <a:endParaRPr lang="fr-FR" sz="1800" b="1" kern="1200" baseline="0" dirty="0" smtClean="0">
                        <a:solidFill>
                          <a:schemeClr val="tx1"/>
                        </a:solidFill>
                        <a:latin typeface="Book Antiqua" panose="02040602050305030304" pitchFamily="18" charset="0"/>
                        <a:ea typeface="+mn-ea"/>
                        <a:cs typeface="+mn-cs"/>
                      </a:endParaRPr>
                    </a:p>
                    <a:p>
                      <a:pPr marL="0" lvl="0" algn="just" defTabSz="914400" rtl="0" eaLnBrk="1" latinLnBrk="0" hangingPunct="1"/>
                      <a:r>
                        <a:rPr lang="fr-FR" sz="2000" b="0" kern="1200" dirty="0" smtClean="0">
                          <a:solidFill>
                            <a:schemeClr val="tx1"/>
                          </a:solidFill>
                          <a:latin typeface="Book Antiqua" panose="02040602050305030304" pitchFamily="18" charset="0"/>
                          <a:ea typeface="+mn-ea"/>
                          <a:cs typeface="+mn-cs"/>
                        </a:rPr>
                        <a:t>Ensemble d'êtres humains vivant en groupe organisé : Les hommes vivent en société.</a:t>
                      </a:r>
                    </a:p>
                    <a:p>
                      <a:pPr marL="0" lvl="0" algn="just" defTabSz="914400" rtl="0" eaLnBrk="1" latinLnBrk="0" hangingPunct="1"/>
                      <a:r>
                        <a:rPr lang="fr-FR" sz="2000" b="0" kern="1200" dirty="0" smtClean="0">
                          <a:solidFill>
                            <a:schemeClr val="tx1"/>
                          </a:solidFill>
                          <a:latin typeface="Book Antiqua" panose="02040602050305030304" pitchFamily="18" charset="0"/>
                          <a:ea typeface="+mn-ea"/>
                          <a:cs typeface="+mn-cs"/>
                        </a:rPr>
                        <a:t>Milieu humain dans lequel quelqu'un vit, caractérisé par ses institutions, ses lois et ses règles.</a:t>
                      </a:r>
                    </a:p>
                    <a:p>
                      <a:pPr marL="0" algn="ctr" defTabSz="914400" rtl="0" eaLnBrk="1" latinLnBrk="0" hangingPunct="1"/>
                      <a:endParaRPr lang="fr-FR" sz="1800" b="1" kern="1200" dirty="0" smtClean="0">
                        <a:solidFill>
                          <a:schemeClr val="tx1"/>
                        </a:solidFill>
                        <a:latin typeface="Book Antiqua" panose="02040602050305030304" pitchFamily="18" charset="0"/>
                        <a:ea typeface="+mn-ea"/>
                        <a:cs typeface="+mn-cs"/>
                      </a:endParaRPr>
                    </a:p>
                    <a:p>
                      <a:pPr marL="0" algn="r" defTabSz="914400" rtl="0" eaLnBrk="1" latinLnBrk="0" hangingPunct="1"/>
                      <a:r>
                        <a:rPr lang="fr-FR" sz="1200" b="1" kern="1200" baseline="0" dirty="0" smtClean="0">
                          <a:solidFill>
                            <a:schemeClr val="tx1"/>
                          </a:solidFill>
                          <a:latin typeface="+mn-lt"/>
                          <a:ea typeface="+mn-ea"/>
                          <a:cs typeface="+mn-cs"/>
                        </a:rPr>
                        <a:t>(Larousse.fr)</a:t>
                      </a:r>
                      <a:endParaRPr lang="fr-FR" sz="1200" b="1" kern="1200" baseline="0" dirty="0">
                        <a:solidFill>
                          <a:schemeClr val="tx1"/>
                        </a:solidFill>
                        <a:latin typeface="+mn-lt"/>
                        <a:ea typeface="+mn-ea"/>
                        <a:cs typeface="+mn-cs"/>
                      </a:endParaRPr>
                    </a:p>
                  </a:txBody>
                  <a:tcPr>
                    <a:solidFill>
                      <a:schemeClr val="bg1">
                        <a:lumMod val="75000"/>
                      </a:schemeClr>
                    </a:solidFill>
                  </a:tcPr>
                </a:tc>
                <a:extLst>
                  <a:ext uri="{0D108BD9-81ED-4DB2-BD59-A6C34878D82A}">
                    <a16:rowId xmlns:a16="http://schemas.microsoft.com/office/drawing/2014/main" val="4228323533"/>
                  </a:ext>
                </a:extLst>
              </a:tr>
            </a:tbl>
          </a:graphicData>
        </a:graphic>
      </p:graphicFrame>
      <p:graphicFrame>
        <p:nvGraphicFramePr>
          <p:cNvPr id="12" name="Tableau 11"/>
          <p:cNvGraphicFramePr>
            <a:graphicFrameLocks noGrp="1"/>
          </p:cNvGraphicFramePr>
          <p:nvPr>
            <p:extLst>
              <p:ext uri="{D42A27DB-BD31-4B8C-83A1-F6EECF244321}">
                <p14:modId xmlns:p14="http://schemas.microsoft.com/office/powerpoint/2010/main" val="3868924541"/>
              </p:ext>
            </p:extLst>
          </p:nvPr>
        </p:nvGraphicFramePr>
        <p:xfrm>
          <a:off x="7587915" y="1585667"/>
          <a:ext cx="4411461" cy="4815840"/>
        </p:xfrm>
        <a:graphic>
          <a:graphicData uri="http://schemas.openxmlformats.org/drawingml/2006/table">
            <a:tbl>
              <a:tblPr firstRow="1" bandRow="1">
                <a:tableStyleId>{5C22544A-7EE6-4342-B048-85BDC9FD1C3A}</a:tableStyleId>
              </a:tblPr>
              <a:tblGrid>
                <a:gridCol w="4411461">
                  <a:extLst>
                    <a:ext uri="{9D8B030D-6E8A-4147-A177-3AD203B41FA5}">
                      <a16:colId xmlns:a16="http://schemas.microsoft.com/office/drawing/2014/main" val="424636338"/>
                    </a:ext>
                  </a:extLst>
                </a:gridCol>
              </a:tblGrid>
              <a:tr h="4574501">
                <a:tc>
                  <a:txBody>
                    <a:bodyPr/>
                    <a:lstStyle/>
                    <a:p>
                      <a:pPr marL="0" algn="ctr" defTabSz="914400" rtl="0" eaLnBrk="1" latinLnBrk="0" hangingPunct="1"/>
                      <a:r>
                        <a:rPr lang="fr-FR" sz="2000" b="1" kern="1200" dirty="0" smtClean="0">
                          <a:solidFill>
                            <a:srgbClr val="C00000"/>
                          </a:solidFill>
                          <a:latin typeface="Book Antiqua" panose="02040602050305030304" pitchFamily="18" charset="0"/>
                          <a:ea typeface="+mn-ea"/>
                          <a:cs typeface="+mn-cs"/>
                        </a:rPr>
                        <a:t>Les droits</a:t>
                      </a:r>
                      <a:r>
                        <a:rPr lang="fr-FR" sz="2000" b="1" kern="1200" baseline="0" dirty="0" smtClean="0">
                          <a:solidFill>
                            <a:srgbClr val="C00000"/>
                          </a:solidFill>
                          <a:latin typeface="Book Antiqua" panose="02040602050305030304" pitchFamily="18" charset="0"/>
                          <a:ea typeface="+mn-ea"/>
                          <a:cs typeface="+mn-cs"/>
                        </a:rPr>
                        <a:t> de l’Homme </a:t>
                      </a:r>
                    </a:p>
                    <a:p>
                      <a:pPr marL="0" algn="ctr" defTabSz="914400" rtl="0" eaLnBrk="1" latinLnBrk="0" hangingPunct="1"/>
                      <a:endParaRPr lang="fr-FR" sz="1800" b="1" kern="1200" baseline="0" dirty="0" smtClean="0">
                        <a:solidFill>
                          <a:schemeClr val="tx1"/>
                        </a:solidFill>
                        <a:latin typeface="Book Antiqua" panose="02040602050305030304" pitchFamily="18" charset="0"/>
                        <a:ea typeface="+mn-ea"/>
                        <a:cs typeface="+mn-cs"/>
                      </a:endParaRPr>
                    </a:p>
                    <a:p>
                      <a:pPr marL="0" lvl="0" algn="just" defTabSz="914400" rtl="0" eaLnBrk="1" latinLnBrk="0" hangingPunct="1"/>
                      <a:r>
                        <a:rPr lang="fr-FR" sz="2000" b="0" kern="1200" dirty="0" smtClean="0">
                          <a:solidFill>
                            <a:schemeClr val="tx1"/>
                          </a:solidFill>
                          <a:latin typeface="Book Antiqua" panose="02040602050305030304" pitchFamily="18" charset="0"/>
                          <a:ea typeface="+mn-ea"/>
                          <a:cs typeface="+mn-cs"/>
                        </a:rPr>
                        <a:t>« Les droits de l’homme sont les droits inaliénables de tous les êtres humains, sans distinction aucune, notamment de race, de sexe, de nationalité, d’origine ethnique, de langue, de religion ou de toute autre situation. Les droits de l’homme incluent le droit à la vie et à la liberté. Ils impliquent que nul ne sera tenu en esclavage, que nul ne sera soumis à la torture. Chacun a le droit à la liberté d’opinion et d’expression, au travail, à l’éducation, etc.  »</a:t>
                      </a:r>
                    </a:p>
                    <a:p>
                      <a:pPr marL="0" algn="r" defTabSz="914400" rtl="0" eaLnBrk="1" latinLnBrk="0" hangingPunct="1"/>
                      <a:r>
                        <a:rPr lang="fr-FR" sz="1200" b="1" kern="1200" baseline="0" dirty="0" smtClean="0">
                          <a:solidFill>
                            <a:schemeClr val="tx1"/>
                          </a:solidFill>
                          <a:latin typeface="+mn-lt"/>
                          <a:ea typeface="+mn-ea"/>
                          <a:cs typeface="+mn-cs"/>
                        </a:rPr>
                        <a:t>(ONU)</a:t>
                      </a:r>
                      <a:endParaRPr lang="fr-FR" sz="1200" b="1" kern="1200" baseline="0" dirty="0">
                        <a:solidFill>
                          <a:schemeClr val="tx1"/>
                        </a:solidFill>
                        <a:latin typeface="+mn-lt"/>
                        <a:ea typeface="+mn-ea"/>
                        <a:cs typeface="+mn-cs"/>
                      </a:endParaRPr>
                    </a:p>
                  </a:txBody>
                  <a:tcPr>
                    <a:solidFill>
                      <a:schemeClr val="bg1">
                        <a:lumMod val="75000"/>
                      </a:schemeClr>
                    </a:solidFill>
                  </a:tcPr>
                </a:tc>
                <a:extLst>
                  <a:ext uri="{0D108BD9-81ED-4DB2-BD59-A6C34878D82A}">
                    <a16:rowId xmlns:a16="http://schemas.microsoft.com/office/drawing/2014/main" val="4228323533"/>
                  </a:ext>
                </a:extLst>
              </a:tr>
            </a:tbl>
          </a:graphicData>
        </a:graphic>
      </p:graphicFrame>
    </p:spTree>
    <p:extLst>
      <p:ext uri="{BB962C8B-B14F-4D97-AF65-F5344CB8AC3E}">
        <p14:creationId xmlns:p14="http://schemas.microsoft.com/office/powerpoint/2010/main" val="3620407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0" y="-37278"/>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5</a:t>
            </a:fld>
            <a:endParaRPr lang="en-US" dirty="0">
              <a:solidFill>
                <a:srgbClr val="000000"/>
              </a:solidFill>
            </a:endParaRPr>
          </a:p>
        </p:txBody>
      </p:sp>
      <p:sp>
        <p:nvSpPr>
          <p:cNvPr id="7" name="Titre 1"/>
          <p:cNvSpPr txBox="1">
            <a:spLocks/>
          </p:cNvSpPr>
          <p:nvPr/>
        </p:nvSpPr>
        <p:spPr>
          <a:xfrm>
            <a:off x="160868" y="1516768"/>
            <a:ext cx="10643980" cy="1691653"/>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endParaRPr lang="fr-FR" sz="3200" b="1" dirty="0">
              <a:latin typeface="Book Antiqua" panose="02040602050305030304" pitchFamily="18" charset="0"/>
              <a:cs typeface="Sakkal Majalla" panose="02000000000000000000" pitchFamily="2" charset="-78"/>
            </a:endParaRPr>
          </a:p>
        </p:txBody>
      </p:sp>
      <p:sp>
        <p:nvSpPr>
          <p:cNvPr id="8" name="Titre 1"/>
          <p:cNvSpPr txBox="1">
            <a:spLocks/>
          </p:cNvSpPr>
          <p:nvPr/>
        </p:nvSpPr>
        <p:spPr>
          <a:xfrm>
            <a:off x="1617134" y="438316"/>
            <a:ext cx="8804824" cy="655651"/>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3200" b="1" dirty="0" smtClean="0">
                <a:latin typeface="Book Antiqua" panose="02040602050305030304" pitchFamily="18" charset="0"/>
                <a:cs typeface="Sakkal Majalla" panose="02000000000000000000" pitchFamily="2" charset="-78"/>
              </a:rPr>
              <a:t>Définition des concepts clés (Suite) </a:t>
            </a:r>
            <a:endParaRPr lang="fr-FR" sz="3200" b="1" dirty="0">
              <a:latin typeface="Book Antiqua" panose="02040602050305030304" pitchFamily="18" charset="0"/>
              <a:cs typeface="Sakkal Majalla" panose="02000000000000000000" pitchFamily="2" charset="-78"/>
            </a:endParaRPr>
          </a:p>
        </p:txBody>
      </p:sp>
      <p:graphicFrame>
        <p:nvGraphicFramePr>
          <p:cNvPr id="5" name="Tableau 4"/>
          <p:cNvGraphicFramePr>
            <a:graphicFrameLocks noGrp="1"/>
          </p:cNvGraphicFramePr>
          <p:nvPr>
            <p:extLst/>
          </p:nvPr>
        </p:nvGraphicFramePr>
        <p:xfrm>
          <a:off x="160867" y="1595038"/>
          <a:ext cx="3352354" cy="4212204"/>
        </p:xfrm>
        <a:graphic>
          <a:graphicData uri="http://schemas.openxmlformats.org/drawingml/2006/table">
            <a:tbl>
              <a:tblPr firstRow="1" bandRow="1">
                <a:tableStyleId>{5C22544A-7EE6-4342-B048-85BDC9FD1C3A}</a:tableStyleId>
              </a:tblPr>
              <a:tblGrid>
                <a:gridCol w="3352354">
                  <a:extLst>
                    <a:ext uri="{9D8B030D-6E8A-4147-A177-3AD203B41FA5}">
                      <a16:colId xmlns:a16="http://schemas.microsoft.com/office/drawing/2014/main" val="424636338"/>
                    </a:ext>
                  </a:extLst>
                </a:gridCol>
              </a:tblGrid>
              <a:tr h="4212204">
                <a:tc>
                  <a:txBody>
                    <a:bodyPr/>
                    <a:lstStyle/>
                    <a:p>
                      <a:endParaRPr lang="fr-FR" dirty="0"/>
                    </a:p>
                  </a:txBody>
                  <a:tcPr>
                    <a:solidFill>
                      <a:schemeClr val="bg1"/>
                    </a:solidFill>
                  </a:tcPr>
                </a:tc>
                <a:extLst>
                  <a:ext uri="{0D108BD9-81ED-4DB2-BD59-A6C34878D82A}">
                    <a16:rowId xmlns:a16="http://schemas.microsoft.com/office/drawing/2014/main" val="4228323533"/>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758658271"/>
              </p:ext>
            </p:extLst>
          </p:nvPr>
        </p:nvGraphicFramePr>
        <p:xfrm>
          <a:off x="314621" y="1642931"/>
          <a:ext cx="3352354" cy="4389120"/>
        </p:xfrm>
        <a:graphic>
          <a:graphicData uri="http://schemas.openxmlformats.org/drawingml/2006/table">
            <a:tbl>
              <a:tblPr firstRow="1" bandRow="1">
                <a:tableStyleId>{5C22544A-7EE6-4342-B048-85BDC9FD1C3A}</a:tableStyleId>
              </a:tblPr>
              <a:tblGrid>
                <a:gridCol w="3352354">
                  <a:extLst>
                    <a:ext uri="{9D8B030D-6E8A-4147-A177-3AD203B41FA5}">
                      <a16:colId xmlns:a16="http://schemas.microsoft.com/office/drawing/2014/main" val="424636338"/>
                    </a:ext>
                  </a:extLst>
                </a:gridCol>
              </a:tblGrid>
              <a:tr h="3610668">
                <a:tc>
                  <a:txBody>
                    <a:bodyPr/>
                    <a:lstStyle/>
                    <a:p>
                      <a:pPr marL="0" algn="ctr" defTabSz="914400" rtl="0" eaLnBrk="1" latinLnBrk="0" hangingPunct="1"/>
                      <a:r>
                        <a:rPr lang="fr-FR" sz="2000" b="1" kern="1200" dirty="0" smtClean="0">
                          <a:solidFill>
                            <a:srgbClr val="C00000"/>
                          </a:solidFill>
                          <a:latin typeface="Book Antiqua" panose="02040602050305030304" pitchFamily="18" charset="0"/>
                          <a:ea typeface="+mn-ea"/>
                          <a:cs typeface="+mn-cs"/>
                        </a:rPr>
                        <a:t>Les</a:t>
                      </a:r>
                      <a:r>
                        <a:rPr lang="fr-FR" sz="2000" b="1" kern="1200" baseline="0" dirty="0" smtClean="0">
                          <a:solidFill>
                            <a:srgbClr val="C00000"/>
                          </a:solidFill>
                          <a:latin typeface="Book Antiqua" panose="02040602050305030304" pitchFamily="18" charset="0"/>
                          <a:ea typeface="+mn-ea"/>
                          <a:cs typeface="+mn-cs"/>
                        </a:rPr>
                        <a:t> libertés Publiques</a:t>
                      </a:r>
                      <a:r>
                        <a:rPr lang="fr-FR" sz="2000" b="1" kern="1200" dirty="0" smtClean="0">
                          <a:solidFill>
                            <a:srgbClr val="C00000"/>
                          </a:solidFill>
                          <a:latin typeface="Book Antiqua" panose="02040602050305030304" pitchFamily="18" charset="0"/>
                          <a:ea typeface="+mn-ea"/>
                          <a:cs typeface="+mn-cs"/>
                        </a:rPr>
                        <a:t> </a:t>
                      </a:r>
                    </a:p>
                    <a:p>
                      <a:pPr marL="0" algn="ctr" defTabSz="914400" rtl="0" eaLnBrk="1" latinLnBrk="0" hangingPunct="1"/>
                      <a:endParaRPr lang="fr-FR" sz="1800" b="1" kern="1200" dirty="0" smtClean="0">
                        <a:solidFill>
                          <a:schemeClr val="tx1"/>
                        </a:solidFill>
                        <a:latin typeface="Book Antiqua" panose="02040602050305030304" pitchFamily="18" charset="0"/>
                        <a:ea typeface="+mn-ea"/>
                        <a:cs typeface="+mn-cs"/>
                      </a:endParaRPr>
                    </a:p>
                    <a:p>
                      <a:pPr marL="0" algn="just" defTabSz="914400" rtl="0" eaLnBrk="1" latinLnBrk="0" hangingPunct="1"/>
                      <a:r>
                        <a:rPr lang="fr-FR" sz="2000" b="0" kern="1200" dirty="0" smtClean="0">
                          <a:solidFill>
                            <a:schemeClr val="tx1"/>
                          </a:solidFill>
                          <a:latin typeface="Book Antiqua" panose="02040602050305030304" pitchFamily="18" charset="0"/>
                          <a:ea typeface="+mn-ea"/>
                          <a:cs typeface="+mn-cs"/>
                        </a:rPr>
                        <a:t>L’ensemble des droits et des libertés individuelle et collectives garanties par les textes législatifs et donc par l’Etat.</a:t>
                      </a:r>
                      <a:r>
                        <a:rPr lang="fr-FR" sz="2000" b="0" kern="1200" baseline="0" dirty="0" smtClean="0">
                          <a:solidFill>
                            <a:schemeClr val="tx1"/>
                          </a:solidFill>
                          <a:latin typeface="Book Antiqua" panose="02040602050305030304" pitchFamily="18" charset="0"/>
                          <a:ea typeface="+mn-ea"/>
                          <a:cs typeface="+mn-cs"/>
                        </a:rPr>
                        <a:t> Les libertés ne sont dites publiques que si l’Etat intervient pour les reconnaitre et les aménager, quel que soit l’objet de cette liberté,</a:t>
                      </a:r>
                      <a:r>
                        <a:rPr lang="fr-FR" sz="2000" b="0" kern="1200" dirty="0" smtClean="0">
                          <a:solidFill>
                            <a:schemeClr val="tx1"/>
                          </a:solidFill>
                          <a:latin typeface="Book Antiqua" panose="02040602050305030304" pitchFamily="18" charset="0"/>
                          <a:ea typeface="+mn-ea"/>
                          <a:cs typeface="+mn-cs"/>
                        </a:rPr>
                        <a:t> </a:t>
                      </a:r>
                    </a:p>
                    <a:p>
                      <a:pPr marL="0" algn="r" defTabSz="914400" rtl="0" eaLnBrk="1" latinLnBrk="0" hangingPunct="1"/>
                      <a:endParaRPr lang="fr-FR" sz="1200" b="1" kern="1200" baseline="0" dirty="0" smtClean="0">
                        <a:solidFill>
                          <a:schemeClr val="tx1"/>
                        </a:solidFill>
                        <a:latin typeface="Book Antiqua" panose="02040602050305030304" pitchFamily="18" charset="0"/>
                        <a:ea typeface="+mn-ea"/>
                        <a:cs typeface="+mn-cs"/>
                      </a:endParaRPr>
                    </a:p>
                    <a:p>
                      <a:pPr marL="0" algn="r" defTabSz="914400" rtl="0" eaLnBrk="1" latinLnBrk="0" hangingPunct="1"/>
                      <a:r>
                        <a:rPr lang="fr-FR" sz="1200" b="1" kern="1200" baseline="0" dirty="0" smtClean="0">
                          <a:solidFill>
                            <a:schemeClr val="tx1"/>
                          </a:solidFill>
                          <a:latin typeface="Book Antiqua" panose="02040602050305030304" pitchFamily="18" charset="0"/>
                          <a:ea typeface="+mn-ea"/>
                          <a:cs typeface="+mn-cs"/>
                        </a:rPr>
                        <a:t>(Toupie.org, Dictionnaire politique) </a:t>
                      </a:r>
                    </a:p>
                    <a:p>
                      <a:pPr marL="0" algn="just" defTabSz="914400" rtl="0" eaLnBrk="1" latinLnBrk="0" hangingPunct="1"/>
                      <a:endParaRPr lang="fr-FR" sz="2000" b="0" kern="1200" dirty="0" smtClean="0">
                        <a:solidFill>
                          <a:schemeClr val="tx1"/>
                        </a:solidFill>
                        <a:latin typeface="+mn-lt"/>
                        <a:ea typeface="+mn-ea"/>
                        <a:cs typeface="+mn-cs"/>
                      </a:endParaRPr>
                    </a:p>
                  </a:txBody>
                  <a:tcPr>
                    <a:solidFill>
                      <a:schemeClr val="bg1">
                        <a:lumMod val="75000"/>
                      </a:schemeClr>
                    </a:solidFill>
                  </a:tcPr>
                </a:tc>
                <a:extLst>
                  <a:ext uri="{0D108BD9-81ED-4DB2-BD59-A6C34878D82A}">
                    <a16:rowId xmlns:a16="http://schemas.microsoft.com/office/drawing/2014/main" val="4228323533"/>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526620936"/>
              </p:ext>
            </p:extLst>
          </p:nvPr>
        </p:nvGraphicFramePr>
        <p:xfrm>
          <a:off x="3724475" y="1572818"/>
          <a:ext cx="3966360" cy="4724400"/>
        </p:xfrm>
        <a:graphic>
          <a:graphicData uri="http://schemas.openxmlformats.org/drawingml/2006/table">
            <a:tbl>
              <a:tblPr firstRow="1" bandRow="1">
                <a:tableStyleId>{5C22544A-7EE6-4342-B048-85BDC9FD1C3A}</a:tableStyleId>
              </a:tblPr>
              <a:tblGrid>
                <a:gridCol w="3966360">
                  <a:extLst>
                    <a:ext uri="{9D8B030D-6E8A-4147-A177-3AD203B41FA5}">
                      <a16:colId xmlns:a16="http://schemas.microsoft.com/office/drawing/2014/main" val="424636338"/>
                    </a:ext>
                  </a:extLst>
                </a:gridCol>
              </a:tblGrid>
              <a:tr h="4378803">
                <a:tc>
                  <a:txBody>
                    <a:bodyPr/>
                    <a:lstStyle/>
                    <a:p>
                      <a:pPr marL="0" algn="ctr" defTabSz="914400" rtl="0" eaLnBrk="1" latinLnBrk="0" hangingPunct="1"/>
                      <a:r>
                        <a:rPr lang="fr-FR" sz="2000" b="1" kern="1200" dirty="0" smtClean="0">
                          <a:solidFill>
                            <a:srgbClr val="C00000"/>
                          </a:solidFill>
                          <a:latin typeface="Book Antiqua" panose="02040602050305030304" pitchFamily="18" charset="0"/>
                          <a:ea typeface="+mn-ea"/>
                          <a:cs typeface="+mn-cs"/>
                        </a:rPr>
                        <a:t>La démocratie </a:t>
                      </a:r>
                      <a:endParaRPr lang="fr-FR" sz="2000" b="1" kern="1200" baseline="0" dirty="0" smtClean="0">
                        <a:solidFill>
                          <a:srgbClr val="C00000"/>
                        </a:solidFill>
                        <a:latin typeface="Book Antiqua" panose="02040602050305030304" pitchFamily="18" charset="0"/>
                        <a:ea typeface="+mn-ea"/>
                        <a:cs typeface="+mn-cs"/>
                      </a:endParaRPr>
                    </a:p>
                    <a:p>
                      <a:pPr marL="0" lvl="0" algn="just" defTabSz="914400" rtl="0" eaLnBrk="1" latinLnBrk="0" hangingPunct="1"/>
                      <a:r>
                        <a:rPr lang="fr-FR" sz="1900" b="0" kern="1200" dirty="0" smtClean="0">
                          <a:solidFill>
                            <a:schemeClr val="tx1"/>
                          </a:solidFill>
                          <a:latin typeface="Book Antiqua" panose="02040602050305030304" pitchFamily="18" charset="0"/>
                          <a:ea typeface="+mn-ea"/>
                          <a:cs typeface="+mn-cs"/>
                        </a:rPr>
                        <a:t>Le</a:t>
                      </a:r>
                      <a:r>
                        <a:rPr lang="fr-FR" sz="1900" b="0" kern="1200" baseline="0" dirty="0" smtClean="0">
                          <a:solidFill>
                            <a:schemeClr val="tx1"/>
                          </a:solidFill>
                          <a:latin typeface="Book Antiqua" panose="02040602050305030304" pitchFamily="18" charset="0"/>
                          <a:ea typeface="+mn-ea"/>
                          <a:cs typeface="+mn-cs"/>
                        </a:rPr>
                        <a:t> régime politique dans lequel le pouvoir est détenu est contrôlé par le peuple (principe de souveraineté), sans qu’il y ait de distinctions dues à la naissance, la richesse, la compétence… (principe d’égalité), En réglé générale  les démocraties sont indirectes ou représentatives, le pouvoir s’exerçant par l’</a:t>
                      </a:r>
                      <a:r>
                        <a:rPr lang="fr-FR" sz="1800" b="0" kern="1200" dirty="0" smtClean="0">
                          <a:solidFill>
                            <a:schemeClr val="tx1"/>
                          </a:solidFill>
                          <a:effectLst/>
                          <a:latin typeface="Book Antiqua" panose="02040602050305030304" pitchFamily="18" charset="0"/>
                          <a:ea typeface="+mn-ea"/>
                          <a:cs typeface="+mn-cs"/>
                        </a:rPr>
                        <a:t>intermédiaire</a:t>
                      </a:r>
                      <a:r>
                        <a:rPr lang="fr-FR" sz="1900" b="0" kern="1200" baseline="0" dirty="0" smtClean="0">
                          <a:solidFill>
                            <a:schemeClr val="tx1"/>
                          </a:solidFill>
                          <a:latin typeface="Book Antiqua" panose="02040602050305030304" pitchFamily="18" charset="0"/>
                          <a:ea typeface="+mn-ea"/>
                          <a:cs typeface="+mn-cs"/>
                        </a:rPr>
                        <a:t> de représentants désignés lors d’élections au suffrage universel.</a:t>
                      </a:r>
                      <a:endParaRPr lang="fr-FR" sz="1900" b="1" kern="1200" dirty="0" smtClean="0">
                        <a:solidFill>
                          <a:schemeClr val="tx1"/>
                        </a:solidFill>
                        <a:latin typeface="Book Antiqua" panose="02040602050305030304" pitchFamily="18" charset="0"/>
                        <a:ea typeface="+mn-ea"/>
                        <a:cs typeface="+mn-cs"/>
                      </a:endParaRPr>
                    </a:p>
                    <a:p>
                      <a:pPr marL="0" algn="r" defTabSz="914400" rtl="0" eaLnBrk="1" latinLnBrk="0" hangingPunct="1"/>
                      <a:endParaRPr lang="fr-FR" sz="1200" b="1" kern="1200" baseline="0" dirty="0" smtClean="0">
                        <a:solidFill>
                          <a:schemeClr val="tx1"/>
                        </a:solidFill>
                        <a:latin typeface="Book Antiqua" panose="02040602050305030304" pitchFamily="18" charset="0"/>
                        <a:ea typeface="+mn-ea"/>
                        <a:cs typeface="+mn-cs"/>
                      </a:endParaRPr>
                    </a:p>
                    <a:p>
                      <a:pPr marL="0" algn="r" defTabSz="914400" rtl="0" eaLnBrk="1" latinLnBrk="0" hangingPunct="1"/>
                      <a:r>
                        <a:rPr lang="fr-FR" sz="1200" b="1" kern="1200" baseline="0" dirty="0" smtClean="0">
                          <a:solidFill>
                            <a:schemeClr val="tx1"/>
                          </a:solidFill>
                          <a:latin typeface="Book Antiqua" panose="02040602050305030304" pitchFamily="18" charset="0"/>
                          <a:ea typeface="+mn-ea"/>
                          <a:cs typeface="+mn-cs"/>
                        </a:rPr>
                        <a:t>(Toupie.org, Dictionnaire politique)</a:t>
                      </a:r>
                    </a:p>
                    <a:p>
                      <a:pPr marL="0" algn="just" defTabSz="914400" rtl="0" eaLnBrk="1" latinLnBrk="0" hangingPunct="1"/>
                      <a:endParaRPr lang="fr-FR" sz="2000" b="0" kern="1200" dirty="0" smtClean="0">
                        <a:solidFill>
                          <a:schemeClr val="tx1"/>
                        </a:solidFill>
                        <a:latin typeface="+mn-lt"/>
                        <a:ea typeface="+mn-ea"/>
                        <a:cs typeface="+mn-cs"/>
                      </a:endParaRPr>
                    </a:p>
                    <a:p>
                      <a:pPr marL="0" algn="r" defTabSz="914400" rtl="0" eaLnBrk="1" latinLnBrk="0" hangingPunct="1"/>
                      <a:endParaRPr lang="fr-FR" sz="1200" b="1" kern="1200" baseline="0" dirty="0">
                        <a:solidFill>
                          <a:schemeClr val="tx1"/>
                        </a:solidFill>
                        <a:latin typeface="+mn-lt"/>
                        <a:ea typeface="+mn-ea"/>
                        <a:cs typeface="+mn-cs"/>
                      </a:endParaRPr>
                    </a:p>
                  </a:txBody>
                  <a:tcPr>
                    <a:solidFill>
                      <a:schemeClr val="bg1">
                        <a:lumMod val="75000"/>
                      </a:schemeClr>
                    </a:solidFill>
                  </a:tcPr>
                </a:tc>
                <a:extLst>
                  <a:ext uri="{0D108BD9-81ED-4DB2-BD59-A6C34878D82A}">
                    <a16:rowId xmlns:a16="http://schemas.microsoft.com/office/drawing/2014/main" val="4228323533"/>
                  </a:ext>
                </a:extLst>
              </a:tr>
            </a:tbl>
          </a:graphicData>
        </a:graphic>
      </p:graphicFrame>
      <p:graphicFrame>
        <p:nvGraphicFramePr>
          <p:cNvPr id="12" name="Tableau 11"/>
          <p:cNvGraphicFramePr>
            <a:graphicFrameLocks noGrp="1"/>
          </p:cNvGraphicFramePr>
          <p:nvPr>
            <p:extLst>
              <p:ext uri="{D42A27DB-BD31-4B8C-83A1-F6EECF244321}">
                <p14:modId xmlns:p14="http://schemas.microsoft.com/office/powerpoint/2010/main" val="3790040827"/>
              </p:ext>
            </p:extLst>
          </p:nvPr>
        </p:nvGraphicFramePr>
        <p:xfrm>
          <a:off x="7844589" y="1585667"/>
          <a:ext cx="4154787" cy="5151120"/>
        </p:xfrm>
        <a:graphic>
          <a:graphicData uri="http://schemas.openxmlformats.org/drawingml/2006/table">
            <a:tbl>
              <a:tblPr firstRow="1" bandRow="1">
                <a:tableStyleId>{5C22544A-7EE6-4342-B048-85BDC9FD1C3A}</a:tableStyleId>
              </a:tblPr>
              <a:tblGrid>
                <a:gridCol w="4154787">
                  <a:extLst>
                    <a:ext uri="{9D8B030D-6E8A-4147-A177-3AD203B41FA5}">
                      <a16:colId xmlns:a16="http://schemas.microsoft.com/office/drawing/2014/main" val="424636338"/>
                    </a:ext>
                  </a:extLst>
                </a:gridCol>
              </a:tblGrid>
              <a:tr h="4638670">
                <a:tc>
                  <a:txBody>
                    <a:bodyPr/>
                    <a:lstStyle/>
                    <a:p>
                      <a:pPr marL="0" algn="ctr" defTabSz="914400" rtl="0" eaLnBrk="1" latinLnBrk="0" hangingPunct="1"/>
                      <a:r>
                        <a:rPr lang="fr-FR" sz="2000" b="1" kern="1200" dirty="0" smtClean="0">
                          <a:solidFill>
                            <a:srgbClr val="C00000"/>
                          </a:solidFill>
                          <a:latin typeface="Book Antiqua" panose="02040602050305030304" pitchFamily="18" charset="0"/>
                          <a:ea typeface="+mn-ea"/>
                          <a:cs typeface="+mn-cs"/>
                        </a:rPr>
                        <a:t>La liberté</a:t>
                      </a:r>
                      <a:r>
                        <a:rPr lang="fr-FR" sz="2000" b="1" kern="1200" baseline="0" dirty="0" smtClean="0">
                          <a:solidFill>
                            <a:srgbClr val="C00000"/>
                          </a:solidFill>
                          <a:latin typeface="Book Antiqua" panose="02040602050305030304" pitchFamily="18" charset="0"/>
                          <a:ea typeface="+mn-ea"/>
                          <a:cs typeface="+mn-cs"/>
                        </a:rPr>
                        <a:t>  </a:t>
                      </a:r>
                    </a:p>
                    <a:p>
                      <a:pPr marL="0" algn="just" defTabSz="914400" rtl="0" eaLnBrk="1" latinLnBrk="0" hangingPunct="1"/>
                      <a:r>
                        <a:rPr lang="fr-FR" sz="1900" b="0" kern="1200" baseline="0" dirty="0" smtClean="0">
                          <a:solidFill>
                            <a:schemeClr val="tx1"/>
                          </a:solidFill>
                          <a:latin typeface="Book Antiqua" panose="02040602050305030304" pitchFamily="18" charset="0"/>
                          <a:ea typeface="+mn-ea"/>
                          <a:cs typeface="+mn-cs"/>
                        </a:rPr>
                        <a:t>l’état d’une personne ou d’un peuple qui ne subit pas de contraintes, de soumissions, de servitudes exercées par une autre personne, par un pouvoir tyrannique ou une puissance étrangère. C’est aussi l’état d’une personne qui n’est pas prisonnière ni sous la dépendance de quelqu’un.</a:t>
                      </a:r>
                    </a:p>
                    <a:p>
                      <a:pPr marL="0" algn="just" defTabSz="914400" rtl="0" eaLnBrk="1" latinLnBrk="0" hangingPunct="1"/>
                      <a:r>
                        <a:rPr lang="fr-FR" sz="1900" b="1" kern="1200" baseline="0" dirty="0" smtClean="0">
                          <a:solidFill>
                            <a:schemeClr val="tx1"/>
                          </a:solidFill>
                          <a:latin typeface="Book Antiqua" panose="02040602050305030304" pitchFamily="18" charset="0"/>
                          <a:ea typeface="+mn-ea"/>
                          <a:cs typeface="+mn-cs"/>
                        </a:rPr>
                        <a:t>Ses formes: </a:t>
                      </a:r>
                      <a:r>
                        <a:rPr lang="fr-FR" sz="1800" b="0" kern="1200" dirty="0" smtClean="0">
                          <a:solidFill>
                            <a:schemeClr val="tx1"/>
                          </a:solidFill>
                          <a:effectLst/>
                          <a:latin typeface="Book Antiqua" panose="02040602050305030304" pitchFamily="18" charset="0"/>
                          <a:ea typeface="+mn-ea"/>
                          <a:cs typeface="+mn-cs"/>
                        </a:rPr>
                        <a:t>Liberté naturelle, liberté civile, </a:t>
                      </a:r>
                      <a:r>
                        <a:rPr lang="fr-FR" sz="1800" b="0" kern="1200" dirty="0" err="1" smtClean="0">
                          <a:solidFill>
                            <a:schemeClr val="tx1"/>
                          </a:solidFill>
                          <a:effectLst/>
                          <a:latin typeface="Book Antiqua" panose="02040602050305030304" pitchFamily="18" charset="0"/>
                          <a:ea typeface="+mn-ea"/>
                          <a:cs typeface="+mn-cs"/>
                        </a:rPr>
                        <a:t>libeté</a:t>
                      </a:r>
                      <a:r>
                        <a:rPr lang="fr-FR" sz="1800" b="0" kern="1200" dirty="0" smtClean="0">
                          <a:solidFill>
                            <a:schemeClr val="tx1"/>
                          </a:solidFill>
                          <a:effectLst/>
                          <a:latin typeface="Book Antiqua" panose="02040602050305030304" pitchFamily="18" charset="0"/>
                          <a:ea typeface="+mn-ea"/>
                          <a:cs typeface="+mn-cs"/>
                        </a:rPr>
                        <a:t> politique, liberté individuelle </a:t>
                      </a:r>
                    </a:p>
                    <a:p>
                      <a:pPr marL="0" marR="0" indent="0" algn="just" defTabSz="914400" rtl="0" eaLnBrk="1" fontAlgn="auto" latinLnBrk="0" hangingPunct="1">
                        <a:lnSpc>
                          <a:spcPct val="100000"/>
                        </a:lnSpc>
                        <a:spcBef>
                          <a:spcPts val="0"/>
                        </a:spcBef>
                        <a:spcAft>
                          <a:spcPts val="0"/>
                        </a:spcAft>
                        <a:buClrTx/>
                        <a:buSzTx/>
                        <a:buFontTx/>
                        <a:buNone/>
                        <a:tabLst/>
                        <a:defRPr/>
                      </a:pPr>
                      <a:r>
                        <a:rPr lang="fr-FR" sz="1800" b="0" kern="1200" dirty="0" smtClean="0">
                          <a:solidFill>
                            <a:schemeClr val="tx1"/>
                          </a:solidFill>
                          <a:effectLst/>
                          <a:latin typeface="Book Antiqua" panose="02040602050305030304" pitchFamily="18" charset="0"/>
                          <a:ea typeface="+mn-ea"/>
                          <a:cs typeface="+mn-cs"/>
                        </a:rPr>
                        <a:t>Utilisé seul, le terme "liberté" recouvre à la fois la liberté individuelle, la liberté civile et la liberté politique.</a:t>
                      </a:r>
                    </a:p>
                    <a:p>
                      <a:pPr marL="0" algn="r" defTabSz="914400" rtl="0" eaLnBrk="1" latinLnBrk="0" hangingPunct="1"/>
                      <a:r>
                        <a:rPr lang="fr-FR" sz="1200" b="1" kern="1200" baseline="0" dirty="0" smtClean="0">
                          <a:solidFill>
                            <a:schemeClr val="tx1"/>
                          </a:solidFill>
                          <a:latin typeface="Book Antiqua" panose="02040602050305030304" pitchFamily="18" charset="0"/>
                          <a:ea typeface="+mn-ea"/>
                          <a:cs typeface="+mn-cs"/>
                        </a:rPr>
                        <a:t>(Toupie.org, Dictionnaire politique)</a:t>
                      </a:r>
                    </a:p>
                    <a:p>
                      <a:pPr marL="0" algn="just" defTabSz="914400" rtl="0" eaLnBrk="1" latinLnBrk="0" hangingPunct="1"/>
                      <a:endParaRPr lang="fr-FR" sz="2000" b="0" kern="1200" dirty="0" smtClean="0">
                        <a:solidFill>
                          <a:schemeClr val="tx1"/>
                        </a:solidFill>
                        <a:latin typeface="+mn-lt"/>
                        <a:ea typeface="+mn-ea"/>
                        <a:cs typeface="+mn-cs"/>
                      </a:endParaRPr>
                    </a:p>
                  </a:txBody>
                  <a:tcPr>
                    <a:solidFill>
                      <a:schemeClr val="bg1">
                        <a:lumMod val="75000"/>
                      </a:schemeClr>
                    </a:solidFill>
                  </a:tcPr>
                </a:tc>
                <a:extLst>
                  <a:ext uri="{0D108BD9-81ED-4DB2-BD59-A6C34878D82A}">
                    <a16:rowId xmlns:a16="http://schemas.microsoft.com/office/drawing/2014/main" val="4228323533"/>
                  </a:ext>
                </a:extLst>
              </a:tr>
            </a:tbl>
          </a:graphicData>
        </a:graphic>
      </p:graphicFrame>
    </p:spTree>
    <p:extLst>
      <p:ext uri="{BB962C8B-B14F-4D97-AF65-F5344CB8AC3E}">
        <p14:creationId xmlns:p14="http://schemas.microsoft.com/office/powerpoint/2010/main" val="22395302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6</a:t>
            </a:fld>
            <a:endParaRPr lang="en-US" dirty="0">
              <a:solidFill>
                <a:srgbClr val="000000"/>
              </a:solidFill>
            </a:endParaRPr>
          </a:p>
        </p:txBody>
      </p:sp>
      <p:sp>
        <p:nvSpPr>
          <p:cNvPr id="7" name="Titre 1"/>
          <p:cNvSpPr txBox="1">
            <a:spLocks/>
          </p:cNvSpPr>
          <p:nvPr/>
        </p:nvSpPr>
        <p:spPr>
          <a:xfrm>
            <a:off x="160868" y="1516768"/>
            <a:ext cx="10643980" cy="1691653"/>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endParaRPr lang="fr-FR" sz="3200" b="1" dirty="0">
              <a:latin typeface="Book Antiqua" panose="02040602050305030304" pitchFamily="18" charset="0"/>
              <a:cs typeface="Sakkal Majalla" panose="02000000000000000000" pitchFamily="2" charset="-78"/>
            </a:endParaRPr>
          </a:p>
        </p:txBody>
      </p:sp>
      <p:sp>
        <p:nvSpPr>
          <p:cNvPr id="8" name="Titre 1"/>
          <p:cNvSpPr txBox="1">
            <a:spLocks/>
          </p:cNvSpPr>
          <p:nvPr/>
        </p:nvSpPr>
        <p:spPr>
          <a:xfrm>
            <a:off x="2000024" y="438316"/>
            <a:ext cx="8804824" cy="655651"/>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3200" b="1" dirty="0" smtClean="0">
                <a:latin typeface="Book Antiqua" panose="02040602050305030304" pitchFamily="18" charset="0"/>
                <a:cs typeface="Sakkal Majalla" panose="02000000000000000000" pitchFamily="2" charset="-78"/>
              </a:rPr>
              <a:t>Définition des concepts clés (Suite)</a:t>
            </a:r>
            <a:endParaRPr lang="fr-FR" sz="3200" b="1" dirty="0">
              <a:latin typeface="Book Antiqua" panose="02040602050305030304" pitchFamily="18" charset="0"/>
              <a:cs typeface="Sakkal Majalla" panose="02000000000000000000" pitchFamily="2" charset="-78"/>
            </a:endParaRPr>
          </a:p>
        </p:txBody>
      </p:sp>
      <p:graphicFrame>
        <p:nvGraphicFramePr>
          <p:cNvPr id="5" name="Tableau 4"/>
          <p:cNvGraphicFramePr>
            <a:graphicFrameLocks noGrp="1"/>
          </p:cNvGraphicFramePr>
          <p:nvPr>
            <p:extLst/>
          </p:nvPr>
        </p:nvGraphicFramePr>
        <p:xfrm>
          <a:off x="160867" y="2386474"/>
          <a:ext cx="3352354" cy="3420767"/>
        </p:xfrm>
        <a:graphic>
          <a:graphicData uri="http://schemas.openxmlformats.org/drawingml/2006/table">
            <a:tbl>
              <a:tblPr firstRow="1" bandRow="1">
                <a:tableStyleId>{5C22544A-7EE6-4342-B048-85BDC9FD1C3A}</a:tableStyleId>
              </a:tblPr>
              <a:tblGrid>
                <a:gridCol w="3352354">
                  <a:extLst>
                    <a:ext uri="{9D8B030D-6E8A-4147-A177-3AD203B41FA5}">
                      <a16:colId xmlns:a16="http://schemas.microsoft.com/office/drawing/2014/main" val="424636338"/>
                    </a:ext>
                  </a:extLst>
                </a:gridCol>
              </a:tblGrid>
              <a:tr h="3420767">
                <a:tc>
                  <a:txBody>
                    <a:bodyPr/>
                    <a:lstStyle/>
                    <a:p>
                      <a:endParaRPr lang="fr-FR" dirty="0"/>
                    </a:p>
                  </a:txBody>
                  <a:tcPr>
                    <a:solidFill>
                      <a:schemeClr val="bg1"/>
                    </a:solidFill>
                  </a:tcPr>
                </a:tc>
                <a:extLst>
                  <a:ext uri="{0D108BD9-81ED-4DB2-BD59-A6C34878D82A}">
                    <a16:rowId xmlns:a16="http://schemas.microsoft.com/office/drawing/2014/main" val="4228323533"/>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1126821464"/>
              </p:ext>
            </p:extLst>
          </p:nvPr>
        </p:nvGraphicFramePr>
        <p:xfrm>
          <a:off x="0" y="1922740"/>
          <a:ext cx="5274417" cy="4044923"/>
        </p:xfrm>
        <a:graphic>
          <a:graphicData uri="http://schemas.openxmlformats.org/drawingml/2006/table">
            <a:tbl>
              <a:tblPr firstRow="1" bandRow="1">
                <a:tableStyleId>{5C22544A-7EE6-4342-B048-85BDC9FD1C3A}</a:tableStyleId>
              </a:tblPr>
              <a:tblGrid>
                <a:gridCol w="5274417">
                  <a:extLst>
                    <a:ext uri="{9D8B030D-6E8A-4147-A177-3AD203B41FA5}">
                      <a16:colId xmlns:a16="http://schemas.microsoft.com/office/drawing/2014/main" val="424636338"/>
                    </a:ext>
                  </a:extLst>
                </a:gridCol>
              </a:tblGrid>
              <a:tr h="4044923">
                <a:tc>
                  <a:txBody>
                    <a:bodyPr/>
                    <a:lstStyle/>
                    <a:p>
                      <a:pPr marL="0" algn="ctr" defTabSz="914400" rtl="0" eaLnBrk="1" latinLnBrk="0" hangingPunct="1"/>
                      <a:endParaRPr lang="fr-FR" sz="1800" b="1" kern="1200" dirty="0" smtClean="0">
                        <a:solidFill>
                          <a:schemeClr val="tx1"/>
                        </a:solidFill>
                        <a:latin typeface="Book Antiqua" panose="02040602050305030304" pitchFamily="18" charset="0"/>
                        <a:ea typeface="+mn-ea"/>
                        <a:cs typeface="+mn-cs"/>
                      </a:endParaRPr>
                    </a:p>
                    <a:p>
                      <a:pPr lvl="0" algn="just" rtl="0"/>
                      <a:r>
                        <a:rPr lang="fr-FR" sz="1900" b="0" i="1" kern="1200" dirty="0" smtClean="0">
                          <a:solidFill>
                            <a:srgbClr val="C00000"/>
                          </a:solidFill>
                          <a:effectLst/>
                          <a:latin typeface="Book Antiqua" panose="02040602050305030304" pitchFamily="18" charset="0"/>
                          <a:ea typeface="+mn-ea"/>
                          <a:cs typeface="+mn-cs"/>
                        </a:rPr>
                        <a:t>Justice sociale :</a:t>
                      </a:r>
                      <a:r>
                        <a:rPr lang="fr-FR" sz="1900" b="0" kern="1200" dirty="0" smtClean="0">
                          <a:solidFill>
                            <a:srgbClr val="C00000"/>
                          </a:solidFill>
                          <a:effectLst/>
                          <a:latin typeface="Book Antiqua" panose="02040602050305030304" pitchFamily="18" charset="0"/>
                          <a:ea typeface="+mn-ea"/>
                          <a:cs typeface="+mn-cs"/>
                        </a:rPr>
                        <a:t> </a:t>
                      </a:r>
                      <a:r>
                        <a:rPr lang="fr-FR" sz="1900" b="0" kern="1200" dirty="0" smtClean="0">
                          <a:solidFill>
                            <a:schemeClr val="tx1"/>
                          </a:solidFill>
                          <a:effectLst/>
                          <a:latin typeface="Book Antiqua" panose="02040602050305030304" pitchFamily="18" charset="0"/>
                          <a:ea typeface="+mn-ea"/>
                          <a:cs typeface="+mn-cs"/>
                        </a:rPr>
                        <a:t>Ensemble des principes qui définissent une répartition des ressources, matérielles ou symboliques, plus équitable ou plus égalitaire au sein d’un groupe afin d’accroître le bien-être collectif et la cohésion du groupe à travers une action orientée vers des individus ou des catégories sociales.</a:t>
                      </a:r>
                    </a:p>
                    <a:p>
                      <a:pPr lvl="0" rtl="0"/>
                      <a:r>
                        <a:rPr lang="fr-FR" sz="1900" b="1" kern="1200" dirty="0" smtClean="0">
                          <a:solidFill>
                            <a:schemeClr val="tx1"/>
                          </a:solidFill>
                          <a:effectLst/>
                          <a:latin typeface="Book Antiqua" panose="02040602050305030304" pitchFamily="18" charset="0"/>
                          <a:ea typeface="+mn-ea"/>
                          <a:cs typeface="+mn-cs"/>
                        </a:rPr>
                        <a:t> </a:t>
                      </a:r>
                      <a:r>
                        <a:rPr lang="fr-FR" sz="1900" b="0" i="1" kern="1200" dirty="0" smtClean="0">
                          <a:solidFill>
                            <a:srgbClr val="C00000"/>
                          </a:solidFill>
                          <a:effectLst/>
                          <a:latin typeface="Book Antiqua" panose="02040602050305030304" pitchFamily="18" charset="0"/>
                          <a:ea typeface="+mn-ea"/>
                          <a:cs typeface="+mn-cs"/>
                        </a:rPr>
                        <a:t>Equité :</a:t>
                      </a:r>
                      <a:r>
                        <a:rPr lang="fr-FR" sz="1900" b="0" kern="1200" dirty="0" smtClean="0">
                          <a:solidFill>
                            <a:srgbClr val="C00000"/>
                          </a:solidFill>
                          <a:effectLst/>
                          <a:latin typeface="Book Antiqua" panose="02040602050305030304" pitchFamily="18" charset="0"/>
                          <a:ea typeface="+mn-ea"/>
                          <a:cs typeface="+mn-cs"/>
                        </a:rPr>
                        <a:t> </a:t>
                      </a:r>
                      <a:r>
                        <a:rPr lang="fr-FR" sz="1900" b="0" kern="1200" dirty="0" smtClean="0">
                          <a:solidFill>
                            <a:schemeClr val="tx1"/>
                          </a:solidFill>
                          <a:effectLst/>
                          <a:latin typeface="Book Antiqua" panose="02040602050305030304" pitchFamily="18" charset="0"/>
                          <a:ea typeface="+mn-ea"/>
                          <a:cs typeface="+mn-cs"/>
                        </a:rPr>
                        <a:t>Mise en œuvre différenciée des principes d’égalité en tenant compte des caractéristiques sociales de l’individu ou du groupe en vue de tendre vers une égalité effective </a:t>
                      </a:r>
                      <a:endParaRPr lang="fr-FR" sz="1900" b="1" kern="1200" baseline="0" dirty="0" smtClean="0">
                        <a:solidFill>
                          <a:schemeClr val="tx1"/>
                        </a:solidFill>
                        <a:latin typeface="Book Antiqua" panose="02040602050305030304" pitchFamily="18" charset="0"/>
                        <a:ea typeface="+mn-ea"/>
                        <a:cs typeface="+mn-cs"/>
                      </a:endParaRPr>
                    </a:p>
                    <a:p>
                      <a:pPr marL="0" algn="r" defTabSz="914400" rtl="0" eaLnBrk="1" latinLnBrk="0" hangingPunct="1"/>
                      <a:r>
                        <a:rPr lang="fr-FR" sz="1000" b="1" kern="1200" baseline="0" dirty="0" smtClean="0">
                          <a:solidFill>
                            <a:schemeClr val="tx1"/>
                          </a:solidFill>
                          <a:latin typeface="Book Antiqua" panose="02040602050305030304" pitchFamily="18" charset="0"/>
                          <a:ea typeface="+mn-ea"/>
                          <a:cs typeface="+mn-cs"/>
                        </a:rPr>
                        <a:t>(</a:t>
                      </a:r>
                      <a:r>
                        <a:rPr lang="fr-FR" sz="1000" b="1" kern="1200" dirty="0" smtClean="0">
                          <a:solidFill>
                            <a:schemeClr val="tx1"/>
                          </a:solidFill>
                          <a:effectLst/>
                          <a:latin typeface="Book Antiqua" panose="02040602050305030304" pitchFamily="18" charset="0"/>
                          <a:ea typeface="+mn-ea"/>
                          <a:cs typeface="+mn-cs"/>
                        </a:rPr>
                        <a:t>www.ac-clermont.fr/disciplines</a:t>
                      </a:r>
                      <a:r>
                        <a:rPr lang="fr-FR" sz="1200" b="1" kern="1200" baseline="0" dirty="0" smtClean="0">
                          <a:solidFill>
                            <a:schemeClr val="tx1"/>
                          </a:solidFill>
                          <a:latin typeface="Book Antiqua" panose="02040602050305030304" pitchFamily="18" charset="0"/>
                          <a:ea typeface="+mn-ea"/>
                          <a:cs typeface="+mn-cs"/>
                        </a:rPr>
                        <a:t>)</a:t>
                      </a:r>
                      <a:endParaRPr lang="fr-FR" sz="2000" b="0" kern="1200" dirty="0" smtClean="0">
                        <a:solidFill>
                          <a:schemeClr val="tx1"/>
                        </a:solidFill>
                        <a:latin typeface="Book Antiqua" panose="02040602050305030304" pitchFamily="18" charset="0"/>
                        <a:ea typeface="+mn-ea"/>
                        <a:cs typeface="+mn-cs"/>
                      </a:endParaRPr>
                    </a:p>
                  </a:txBody>
                  <a:tcPr>
                    <a:solidFill>
                      <a:schemeClr val="bg1">
                        <a:lumMod val="85000"/>
                      </a:schemeClr>
                    </a:solidFill>
                  </a:tcPr>
                </a:tc>
                <a:extLst>
                  <a:ext uri="{0D108BD9-81ED-4DB2-BD59-A6C34878D82A}">
                    <a16:rowId xmlns:a16="http://schemas.microsoft.com/office/drawing/2014/main" val="4228323533"/>
                  </a:ext>
                </a:extLst>
              </a:tr>
            </a:tbl>
          </a:graphicData>
        </a:graphic>
      </p:graphicFrame>
      <p:graphicFrame>
        <p:nvGraphicFramePr>
          <p:cNvPr id="12" name="Tableau 11"/>
          <p:cNvGraphicFramePr>
            <a:graphicFrameLocks noGrp="1"/>
          </p:cNvGraphicFramePr>
          <p:nvPr>
            <p:extLst>
              <p:ext uri="{D42A27DB-BD31-4B8C-83A1-F6EECF244321}">
                <p14:modId xmlns:p14="http://schemas.microsoft.com/office/powerpoint/2010/main" val="2617600443"/>
              </p:ext>
            </p:extLst>
          </p:nvPr>
        </p:nvGraphicFramePr>
        <p:xfrm>
          <a:off x="5392820" y="1770937"/>
          <a:ext cx="6618472" cy="4305965"/>
        </p:xfrm>
        <a:graphic>
          <a:graphicData uri="http://schemas.openxmlformats.org/drawingml/2006/table">
            <a:tbl>
              <a:tblPr firstRow="1" bandRow="1">
                <a:tableStyleId>{5C22544A-7EE6-4342-B048-85BDC9FD1C3A}</a:tableStyleId>
              </a:tblPr>
              <a:tblGrid>
                <a:gridCol w="6618472">
                  <a:extLst>
                    <a:ext uri="{9D8B030D-6E8A-4147-A177-3AD203B41FA5}">
                      <a16:colId xmlns:a16="http://schemas.microsoft.com/office/drawing/2014/main" val="424636338"/>
                    </a:ext>
                  </a:extLst>
                </a:gridCol>
              </a:tblGrid>
              <a:tr h="4305965">
                <a:tc>
                  <a:txBody>
                    <a:bodyPr/>
                    <a:lstStyle/>
                    <a:p>
                      <a:pPr marL="0" algn="ctr" defTabSz="914400" rtl="0" eaLnBrk="1" latinLnBrk="0" hangingPunct="1"/>
                      <a:r>
                        <a:rPr lang="fr-FR" sz="1300" b="1" kern="1200" baseline="0" dirty="0" smtClean="0">
                          <a:solidFill>
                            <a:srgbClr val="C00000"/>
                          </a:solidFill>
                          <a:latin typeface="Book Antiqua" panose="02040602050305030304" pitchFamily="18" charset="0"/>
                          <a:ea typeface="+mn-ea"/>
                          <a:cs typeface="+mn-cs"/>
                        </a:rPr>
                        <a:t>En Education </a:t>
                      </a:r>
                    </a:p>
                    <a:p>
                      <a:pPr marL="285750" lvl="0" indent="-285750" algn="just">
                        <a:buFont typeface="Wingdings" panose="05000000000000000000" pitchFamily="2" charset="2"/>
                        <a:buChar char="§"/>
                      </a:pPr>
                      <a:r>
                        <a:rPr lang="fr-FR" sz="1300" b="0" i="1" kern="1200" dirty="0" smtClean="0">
                          <a:solidFill>
                            <a:schemeClr val="tx1"/>
                          </a:solidFill>
                          <a:effectLst/>
                          <a:latin typeface="Book Antiqua" panose="02040602050305030304" pitchFamily="18" charset="0"/>
                          <a:ea typeface="+mn-ea"/>
                          <a:cs typeface="+mn-cs"/>
                        </a:rPr>
                        <a:t>La généralisation de l’accès à l’éducation pour tous</a:t>
                      </a:r>
                      <a:r>
                        <a:rPr lang="fr-FR" sz="1300" b="0" kern="1200" dirty="0" smtClean="0">
                          <a:solidFill>
                            <a:schemeClr val="tx1"/>
                          </a:solidFill>
                          <a:effectLst/>
                          <a:latin typeface="Book Antiqua" panose="02040602050305030304" pitchFamily="18" charset="0"/>
                          <a:ea typeface="+mn-ea"/>
                          <a:cs typeface="+mn-cs"/>
                        </a:rPr>
                        <a:t>: assurer une place à l’Ecole pour tous, avec les mêmes critères de qualité et d’efficience, sans aucune discrimination due à l’appartenance géographique ou sociale, au genre, à un handicap, à la couleur de la peau, à la langue ou aux croyances ;</a:t>
                      </a:r>
                    </a:p>
                    <a:p>
                      <a:pPr marL="0" lvl="0" indent="0" algn="just">
                        <a:buFont typeface="Wingdings" panose="05000000000000000000" pitchFamily="2" charset="2"/>
                        <a:buNone/>
                      </a:pPr>
                      <a:endParaRPr lang="fr-FR" sz="1300" b="0" dirty="0" smtClean="0">
                        <a:solidFill>
                          <a:schemeClr val="tx1"/>
                        </a:solidFill>
                        <a:effectLst/>
                        <a:latin typeface="Book Antiqua" panose="02040602050305030304" pitchFamily="18" charset="0"/>
                      </a:endParaRPr>
                    </a:p>
                    <a:p>
                      <a:pPr marL="285750" lvl="0" indent="-285750" algn="just">
                        <a:buFont typeface="Arial" panose="020B0604020202020204" pitchFamily="34" charset="0"/>
                        <a:buChar char="•"/>
                      </a:pPr>
                      <a:r>
                        <a:rPr lang="fr-FR" sz="1300" b="0" i="1" kern="1200" dirty="0" smtClean="0">
                          <a:solidFill>
                            <a:schemeClr val="tx1"/>
                          </a:solidFill>
                          <a:effectLst/>
                          <a:latin typeface="Book Antiqua" panose="02040602050305030304" pitchFamily="18" charset="0"/>
                          <a:ea typeface="+mn-ea"/>
                          <a:cs typeface="+mn-cs"/>
                        </a:rPr>
                        <a:t>L’existence d’espaces et d’infrastructures suffisants </a:t>
                      </a:r>
                      <a:r>
                        <a:rPr lang="fr-FR" sz="1300" b="0" kern="1200" dirty="0" smtClean="0">
                          <a:solidFill>
                            <a:schemeClr val="tx1"/>
                          </a:solidFill>
                          <a:effectLst/>
                          <a:latin typeface="Book Antiqua" panose="02040602050305030304" pitchFamily="18" charset="0"/>
                          <a:ea typeface="+mn-ea"/>
                          <a:cs typeface="+mn-cs"/>
                        </a:rPr>
                        <a:t>pour garantir l’éducation pour tous, pour garder l’apprenant à l’Ecole le plus longtemps possible et pour lui assurer la possibilité de finir les parcours et les apprentissages, sur la base de la réussite et du mérite ;</a:t>
                      </a:r>
                    </a:p>
                    <a:p>
                      <a:pPr marL="0" lvl="0" indent="0" algn="just">
                        <a:buFont typeface="Arial" panose="020B0604020202020204" pitchFamily="34" charset="0"/>
                        <a:buNone/>
                      </a:pPr>
                      <a:endParaRPr lang="fr-FR" sz="1300" b="0" dirty="0" smtClean="0">
                        <a:solidFill>
                          <a:schemeClr val="tx1"/>
                        </a:solidFill>
                        <a:effectLst/>
                        <a:latin typeface="Book Antiqua" panose="02040602050305030304" pitchFamily="18" charset="0"/>
                      </a:endParaRPr>
                    </a:p>
                    <a:p>
                      <a:pPr marL="285750" lvl="0" indent="-285750" algn="just">
                        <a:buFont typeface="Wingdings" panose="05000000000000000000" pitchFamily="2" charset="2"/>
                        <a:buChar char="§"/>
                      </a:pPr>
                      <a:r>
                        <a:rPr lang="fr-FR" sz="1300" b="0" i="1" kern="1200" dirty="0" smtClean="0">
                          <a:solidFill>
                            <a:schemeClr val="tx1"/>
                          </a:solidFill>
                          <a:effectLst/>
                          <a:latin typeface="Book Antiqua" panose="02040602050305030304" pitchFamily="18" charset="0"/>
                          <a:ea typeface="+mn-ea"/>
                          <a:cs typeface="+mn-cs"/>
                        </a:rPr>
                        <a:t>La mise en place des dispositifs de soutien </a:t>
                      </a:r>
                      <a:r>
                        <a:rPr lang="fr-FR" sz="1300" b="0" kern="1200" dirty="0" smtClean="0">
                          <a:solidFill>
                            <a:schemeClr val="tx1"/>
                          </a:solidFill>
                          <a:effectLst/>
                          <a:latin typeface="Book Antiqua" panose="02040602050305030304" pitchFamily="18" charset="0"/>
                          <a:ea typeface="+mn-ea"/>
                          <a:cs typeface="+mn-cs"/>
                        </a:rPr>
                        <a:t>matériel, pédagogique et psychosocial</a:t>
                      </a:r>
                      <a:r>
                        <a:rPr lang="fr-FR" sz="1300" b="0" kern="1200" baseline="0" dirty="0" smtClean="0">
                          <a:solidFill>
                            <a:schemeClr val="tx1"/>
                          </a:solidFill>
                          <a:effectLst/>
                          <a:latin typeface="Book Antiqua" panose="02040602050305030304" pitchFamily="18" charset="0"/>
                          <a:ea typeface="+mn-ea"/>
                          <a:cs typeface="+mn-cs"/>
                        </a:rPr>
                        <a:t> </a:t>
                      </a:r>
                      <a:r>
                        <a:rPr lang="fr-FR" sz="1300" b="0" kern="1200" dirty="0" smtClean="0">
                          <a:solidFill>
                            <a:schemeClr val="tx1"/>
                          </a:solidFill>
                          <a:effectLst/>
                          <a:latin typeface="Book Antiqua" panose="02040602050305030304" pitchFamily="18" charset="0"/>
                          <a:ea typeface="+mn-ea"/>
                          <a:cs typeface="+mn-cs"/>
                        </a:rPr>
                        <a:t>au profit des apprenants(es) qui en ont besoin ;</a:t>
                      </a:r>
                    </a:p>
                    <a:p>
                      <a:pPr marL="0" lvl="0" indent="0" algn="just">
                        <a:buFont typeface="Wingdings" panose="05000000000000000000" pitchFamily="2" charset="2"/>
                        <a:buNone/>
                      </a:pPr>
                      <a:endParaRPr lang="fr-FR" sz="1300" b="0" dirty="0" smtClean="0">
                        <a:solidFill>
                          <a:schemeClr val="tx1"/>
                        </a:solidFill>
                        <a:effectLst/>
                        <a:latin typeface="Book Antiqua" panose="02040602050305030304" pitchFamily="18" charset="0"/>
                      </a:endParaRPr>
                    </a:p>
                    <a:p>
                      <a:pPr marL="285750" lvl="0" indent="-285750" algn="just">
                        <a:buFont typeface="Wingdings" panose="05000000000000000000" pitchFamily="2" charset="2"/>
                        <a:buChar char="§"/>
                      </a:pPr>
                      <a:r>
                        <a:rPr lang="fr-FR" sz="1300" b="0" i="1" kern="1200" dirty="0" smtClean="0">
                          <a:solidFill>
                            <a:schemeClr val="tx1"/>
                          </a:solidFill>
                          <a:effectLst/>
                          <a:latin typeface="Book Antiqua" panose="02040602050305030304" pitchFamily="18" charset="0"/>
                          <a:ea typeface="+mn-ea"/>
                          <a:cs typeface="+mn-cs"/>
                        </a:rPr>
                        <a:t>La possibilité d’apprendre tout au long de la vie</a:t>
                      </a:r>
                      <a:r>
                        <a:rPr lang="fr-FR" sz="1300" b="0" kern="1200" dirty="0" smtClean="0">
                          <a:solidFill>
                            <a:schemeClr val="tx1"/>
                          </a:solidFill>
                          <a:effectLst/>
                          <a:latin typeface="Book Antiqua" panose="02040602050305030304" pitchFamily="18" charset="0"/>
                          <a:ea typeface="+mn-ea"/>
                          <a:cs typeface="+mn-cs"/>
                        </a:rPr>
                        <a:t> ;</a:t>
                      </a:r>
                    </a:p>
                    <a:p>
                      <a:pPr marL="0" lvl="0" indent="0" algn="just">
                        <a:buFont typeface="Wingdings" panose="05000000000000000000" pitchFamily="2" charset="2"/>
                        <a:buNone/>
                      </a:pPr>
                      <a:endParaRPr lang="fr-FR" sz="1300" b="0" dirty="0" smtClean="0">
                        <a:solidFill>
                          <a:schemeClr val="tx1"/>
                        </a:solidFill>
                        <a:effectLst/>
                        <a:latin typeface="Book Antiqua" panose="02040602050305030304" pitchFamily="18" charset="0"/>
                      </a:endParaRPr>
                    </a:p>
                    <a:p>
                      <a:pPr marL="285750" lvl="0" indent="-285750" algn="just">
                        <a:buFont typeface="Wingdings" panose="05000000000000000000" pitchFamily="2" charset="2"/>
                        <a:buChar char="§"/>
                      </a:pPr>
                      <a:r>
                        <a:rPr lang="fr-FR" sz="1300" b="0" i="1" kern="1200" dirty="0" smtClean="0">
                          <a:solidFill>
                            <a:schemeClr val="tx1"/>
                          </a:solidFill>
                          <a:effectLst/>
                          <a:latin typeface="Book Antiqua" panose="02040602050305030304" pitchFamily="18" charset="0"/>
                          <a:ea typeface="+mn-ea"/>
                          <a:cs typeface="+mn-cs"/>
                        </a:rPr>
                        <a:t>La certification </a:t>
                      </a:r>
                      <a:r>
                        <a:rPr lang="fr-FR" sz="1300" b="0" kern="1200" dirty="0" smtClean="0">
                          <a:solidFill>
                            <a:schemeClr val="tx1"/>
                          </a:solidFill>
                          <a:effectLst/>
                          <a:latin typeface="Book Antiqua" panose="02040602050305030304" pitchFamily="18" charset="0"/>
                          <a:ea typeface="+mn-ea"/>
                          <a:cs typeface="+mn-cs"/>
                        </a:rPr>
                        <a:t>à la fin des parcours de toutes les composantes du système éducatif et à tous les niveaux de la formation et de la qualification</a:t>
                      </a:r>
                      <a:r>
                        <a:rPr lang="ar-SA" sz="1300" b="0" kern="1200" dirty="0" smtClean="0">
                          <a:solidFill>
                            <a:schemeClr val="tx1"/>
                          </a:solidFill>
                          <a:effectLst/>
                          <a:latin typeface="Book Antiqua" panose="02040602050305030304" pitchFamily="18" charset="0"/>
                          <a:ea typeface="+mn-ea"/>
                          <a:cs typeface="+mn-cs"/>
                        </a:rPr>
                        <a:t>.</a:t>
                      </a:r>
                      <a:endParaRPr lang="fr-FR" sz="1300" b="0" kern="1200" dirty="0" smtClean="0">
                        <a:solidFill>
                          <a:schemeClr val="tx1"/>
                        </a:solidFill>
                        <a:effectLst/>
                        <a:latin typeface="Book Antiqua" panose="02040602050305030304" pitchFamily="18" charset="0"/>
                        <a:ea typeface="+mn-ea"/>
                        <a:cs typeface="+mn-cs"/>
                      </a:endParaRPr>
                    </a:p>
                    <a:p>
                      <a:pPr marL="0" lvl="0" algn="r" defTabSz="914400" rtl="0" eaLnBrk="1" latinLnBrk="0" hangingPunct="1"/>
                      <a:r>
                        <a:rPr lang="fr-FR" sz="900" b="1" kern="1200" baseline="0" dirty="0" smtClean="0">
                          <a:solidFill>
                            <a:schemeClr val="tx1"/>
                          </a:solidFill>
                          <a:latin typeface="Book Antiqua" panose="02040602050305030304" pitchFamily="18" charset="0"/>
                          <a:ea typeface="+mn-ea"/>
                          <a:cs typeface="+mn-cs"/>
                        </a:rPr>
                        <a:t>(La vision stratégique de la réforme 2015-2030)</a:t>
                      </a:r>
                      <a:endParaRPr lang="fr-FR" sz="900" b="1" kern="1200" baseline="0" dirty="0">
                        <a:solidFill>
                          <a:schemeClr val="tx1"/>
                        </a:solidFill>
                        <a:latin typeface="Book Antiqua" panose="02040602050305030304" pitchFamily="18" charset="0"/>
                        <a:ea typeface="+mn-ea"/>
                        <a:cs typeface="+mn-cs"/>
                      </a:endParaRPr>
                    </a:p>
                  </a:txBody>
                  <a:tcPr>
                    <a:solidFill>
                      <a:schemeClr val="bg1">
                        <a:lumMod val="85000"/>
                      </a:schemeClr>
                    </a:solidFill>
                  </a:tcPr>
                </a:tc>
                <a:extLst>
                  <a:ext uri="{0D108BD9-81ED-4DB2-BD59-A6C34878D82A}">
                    <a16:rowId xmlns:a16="http://schemas.microsoft.com/office/drawing/2014/main" val="4228323533"/>
                  </a:ext>
                </a:extLst>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900825100"/>
              </p:ext>
            </p:extLst>
          </p:nvPr>
        </p:nvGraphicFramePr>
        <p:xfrm>
          <a:off x="2040467" y="1374697"/>
          <a:ext cx="8128000" cy="3962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409281050"/>
                    </a:ext>
                  </a:extLst>
                </a:gridCol>
              </a:tblGrid>
              <a:tr h="370840">
                <a:tc>
                  <a:txBody>
                    <a:bodyPr/>
                    <a:lstStyle/>
                    <a:p>
                      <a:pPr algn="ctr"/>
                      <a:r>
                        <a:rPr lang="fr-FR" sz="2000" dirty="0" smtClean="0">
                          <a:solidFill>
                            <a:schemeClr val="accent1"/>
                          </a:solidFill>
                          <a:latin typeface="Book Antiqua" panose="02040602050305030304" pitchFamily="18" charset="0"/>
                        </a:rPr>
                        <a:t>L'équité et la justice sociale </a:t>
                      </a:r>
                      <a:endParaRPr lang="fr-FR" sz="2000" dirty="0">
                        <a:solidFill>
                          <a:schemeClr val="accent1"/>
                        </a:solidFill>
                        <a:latin typeface="Book Antiqua" panose="02040602050305030304" pitchFamily="18" charset="0"/>
                      </a:endParaRPr>
                    </a:p>
                  </a:txBody>
                  <a:tcPr>
                    <a:solidFill>
                      <a:schemeClr val="bg1"/>
                    </a:solidFill>
                  </a:tcPr>
                </a:tc>
                <a:extLst>
                  <a:ext uri="{0D108BD9-81ED-4DB2-BD59-A6C34878D82A}">
                    <a16:rowId xmlns:a16="http://schemas.microsoft.com/office/drawing/2014/main" val="2834741819"/>
                  </a:ext>
                </a:extLst>
              </a:tr>
            </a:tbl>
          </a:graphicData>
        </a:graphic>
      </p:graphicFrame>
    </p:spTree>
    <p:extLst>
      <p:ext uri="{BB962C8B-B14F-4D97-AF65-F5344CB8AC3E}">
        <p14:creationId xmlns:p14="http://schemas.microsoft.com/office/powerpoint/2010/main" val="9257978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7</a:t>
            </a:fld>
            <a:endParaRPr lang="en-US" dirty="0">
              <a:solidFill>
                <a:srgbClr val="000000"/>
              </a:solidFill>
            </a:endParaRPr>
          </a:p>
        </p:txBody>
      </p:sp>
      <p:sp>
        <p:nvSpPr>
          <p:cNvPr id="7" name="Titre 1"/>
          <p:cNvSpPr txBox="1">
            <a:spLocks/>
          </p:cNvSpPr>
          <p:nvPr/>
        </p:nvSpPr>
        <p:spPr>
          <a:xfrm>
            <a:off x="160868" y="1516768"/>
            <a:ext cx="10643980" cy="1691653"/>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endParaRPr lang="fr-FR" sz="3200" b="1" dirty="0">
              <a:latin typeface="Book Antiqua" panose="02040602050305030304" pitchFamily="18" charset="0"/>
              <a:cs typeface="Sakkal Majalla" panose="02000000000000000000" pitchFamily="2" charset="-78"/>
            </a:endParaRPr>
          </a:p>
        </p:txBody>
      </p:sp>
      <p:sp>
        <p:nvSpPr>
          <p:cNvPr id="8" name="Titre 1"/>
          <p:cNvSpPr txBox="1">
            <a:spLocks/>
          </p:cNvSpPr>
          <p:nvPr/>
        </p:nvSpPr>
        <p:spPr>
          <a:xfrm>
            <a:off x="1490134" y="481214"/>
            <a:ext cx="8804824" cy="655651"/>
          </a:xfrm>
          <a:prstGeom prst="rect">
            <a:avLst/>
          </a:prstGeom>
        </p:spPr>
        <p:txBody>
          <a:bodyPr vert="horz" lIns="91440" tIns="45720" rIns="91440" bIns="45720" rtlCol="0" anchor="b">
            <a:normAutofit fontScale="925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3200" b="1" dirty="0" smtClean="0">
                <a:latin typeface="Book Antiqua" panose="02040602050305030304" pitchFamily="18" charset="0"/>
                <a:cs typeface="Sakkal Majalla" panose="02000000000000000000" pitchFamily="2" charset="-78"/>
              </a:rPr>
              <a:t>La Déclaration Universelle des droits de l’Homme</a:t>
            </a:r>
            <a:endParaRPr lang="fr-FR" sz="3200" b="1" dirty="0">
              <a:latin typeface="Book Antiqua" panose="02040602050305030304" pitchFamily="18" charset="0"/>
              <a:cs typeface="Sakkal Majalla" panose="02000000000000000000" pitchFamily="2" charset="-78"/>
            </a:endParaRPr>
          </a:p>
        </p:txBody>
      </p:sp>
      <p:graphicFrame>
        <p:nvGraphicFramePr>
          <p:cNvPr id="5" name="Tableau 4"/>
          <p:cNvGraphicFramePr>
            <a:graphicFrameLocks noGrp="1"/>
          </p:cNvGraphicFramePr>
          <p:nvPr>
            <p:extLst/>
          </p:nvPr>
        </p:nvGraphicFramePr>
        <p:xfrm>
          <a:off x="160867" y="2386474"/>
          <a:ext cx="3352354" cy="3420767"/>
        </p:xfrm>
        <a:graphic>
          <a:graphicData uri="http://schemas.openxmlformats.org/drawingml/2006/table">
            <a:tbl>
              <a:tblPr firstRow="1" bandRow="1">
                <a:tableStyleId>{5C22544A-7EE6-4342-B048-85BDC9FD1C3A}</a:tableStyleId>
              </a:tblPr>
              <a:tblGrid>
                <a:gridCol w="3352354">
                  <a:extLst>
                    <a:ext uri="{9D8B030D-6E8A-4147-A177-3AD203B41FA5}">
                      <a16:colId xmlns:a16="http://schemas.microsoft.com/office/drawing/2014/main" val="424636338"/>
                    </a:ext>
                  </a:extLst>
                </a:gridCol>
              </a:tblGrid>
              <a:tr h="3420767">
                <a:tc>
                  <a:txBody>
                    <a:bodyPr/>
                    <a:lstStyle/>
                    <a:p>
                      <a:endParaRPr lang="fr-FR" dirty="0"/>
                    </a:p>
                  </a:txBody>
                  <a:tcPr>
                    <a:solidFill>
                      <a:schemeClr val="bg1"/>
                    </a:solidFill>
                  </a:tcPr>
                </a:tc>
                <a:extLst>
                  <a:ext uri="{0D108BD9-81ED-4DB2-BD59-A6C34878D82A}">
                    <a16:rowId xmlns:a16="http://schemas.microsoft.com/office/drawing/2014/main" val="4228323533"/>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4263605425"/>
              </p:ext>
            </p:extLst>
          </p:nvPr>
        </p:nvGraphicFramePr>
        <p:xfrm>
          <a:off x="160867" y="1516768"/>
          <a:ext cx="11153127" cy="4632960"/>
        </p:xfrm>
        <a:graphic>
          <a:graphicData uri="http://schemas.openxmlformats.org/drawingml/2006/table">
            <a:tbl>
              <a:tblPr firstRow="1" bandRow="1">
                <a:tableStyleId>{5C22544A-7EE6-4342-B048-85BDC9FD1C3A}</a:tableStyleId>
              </a:tblPr>
              <a:tblGrid>
                <a:gridCol w="11153127">
                  <a:extLst>
                    <a:ext uri="{9D8B030D-6E8A-4147-A177-3AD203B41FA5}">
                      <a16:colId xmlns:a16="http://schemas.microsoft.com/office/drawing/2014/main" val="424636338"/>
                    </a:ext>
                  </a:extLst>
                </a:gridCol>
              </a:tblGrid>
              <a:tr h="4044923">
                <a:tc>
                  <a:txBody>
                    <a:bodyPr/>
                    <a:lstStyle/>
                    <a:p>
                      <a:pPr marL="0" algn="r" defTabSz="914400" rtl="0" eaLnBrk="1" latinLnBrk="0" hangingPunct="1"/>
                      <a:endParaRPr lang="fr-FR" sz="1000" b="1" kern="1200" baseline="0" dirty="0" smtClean="0">
                        <a:solidFill>
                          <a:schemeClr val="tx1"/>
                        </a:solidFill>
                        <a:latin typeface="Book Antiqua" panose="02040602050305030304" pitchFamily="18" charset="0"/>
                        <a:ea typeface="+mn-ea"/>
                        <a:cs typeface="+mn-cs"/>
                      </a:endParaRPr>
                    </a:p>
                    <a:p>
                      <a:pPr marL="285750" indent="-285750" algn="just">
                        <a:buFont typeface="Arial" panose="020B0604020202020204" pitchFamily="34" charset="0"/>
                        <a:buChar char="•"/>
                      </a:pPr>
                      <a:r>
                        <a:rPr lang="fr-FR" sz="1800" b="0" kern="1200" dirty="0" smtClean="0">
                          <a:solidFill>
                            <a:schemeClr val="tx1"/>
                          </a:solidFill>
                          <a:effectLst/>
                          <a:latin typeface="Book Antiqua" panose="02040602050305030304" pitchFamily="18" charset="0"/>
                          <a:ea typeface="+mn-ea"/>
                          <a:cs typeface="+mn-cs"/>
                        </a:rPr>
                        <a:t>« Définie comme étant l’idéal commun à atteindre pour tous les peuples, La</a:t>
                      </a:r>
                      <a:r>
                        <a:rPr lang="fr-FR" sz="1800" b="0" kern="1200" baseline="0" dirty="0" smtClean="0">
                          <a:solidFill>
                            <a:schemeClr val="tx1"/>
                          </a:solidFill>
                          <a:effectLst/>
                          <a:latin typeface="Book Antiqua" panose="02040602050305030304" pitchFamily="18" charset="0"/>
                          <a:ea typeface="+mn-ea"/>
                          <a:cs typeface="+mn-cs"/>
                        </a:rPr>
                        <a:t> déclaration universelle des droits de l’homme (DUDH) a</a:t>
                      </a:r>
                      <a:r>
                        <a:rPr lang="fr-FR" sz="1800" b="0" kern="1200" dirty="0" smtClean="0">
                          <a:solidFill>
                            <a:schemeClr val="tx1"/>
                          </a:solidFill>
                          <a:effectLst/>
                          <a:latin typeface="Book Antiqua" panose="02040602050305030304" pitchFamily="18" charset="0"/>
                          <a:ea typeface="+mn-ea"/>
                          <a:cs typeface="+mn-cs"/>
                        </a:rPr>
                        <a:t> été </a:t>
                      </a:r>
                      <a:r>
                        <a:rPr lang="fr-FR" sz="1800" b="1" kern="1200" dirty="0" smtClean="0">
                          <a:solidFill>
                            <a:schemeClr val="tx1"/>
                          </a:solidFill>
                          <a:effectLst/>
                          <a:latin typeface="Book Antiqua" panose="02040602050305030304" pitchFamily="18" charset="0"/>
                          <a:ea typeface="+mn-ea"/>
                          <a:cs typeface="+mn-cs"/>
                        </a:rPr>
                        <a:t>adoptée</a:t>
                      </a:r>
                      <a:r>
                        <a:rPr lang="fr-FR" sz="1800" b="0" kern="1200" dirty="0" smtClean="0">
                          <a:solidFill>
                            <a:schemeClr val="tx1"/>
                          </a:solidFill>
                          <a:effectLst/>
                          <a:latin typeface="Book Antiqua" panose="02040602050305030304" pitchFamily="18" charset="0"/>
                          <a:ea typeface="+mn-ea"/>
                          <a:cs typeface="+mn-cs"/>
                        </a:rPr>
                        <a:t> par l’Assemblée générale des Nations Unies le </a:t>
                      </a:r>
                      <a:r>
                        <a:rPr lang="fr-FR" sz="1800" b="1" kern="1200" dirty="0" smtClean="0">
                          <a:solidFill>
                            <a:schemeClr val="tx1"/>
                          </a:solidFill>
                          <a:effectLst/>
                          <a:latin typeface="Book Antiqua" panose="02040602050305030304" pitchFamily="18" charset="0"/>
                          <a:ea typeface="+mn-ea"/>
                          <a:cs typeface="+mn-cs"/>
                        </a:rPr>
                        <a:t>10 décembre 1948</a:t>
                      </a:r>
                      <a:r>
                        <a:rPr lang="fr-FR" sz="1800" b="0" kern="1200" dirty="0" smtClean="0">
                          <a:solidFill>
                            <a:schemeClr val="tx1"/>
                          </a:solidFill>
                          <a:effectLst/>
                          <a:latin typeface="Book Antiqua" panose="02040602050305030304" pitchFamily="18" charset="0"/>
                          <a:ea typeface="+mn-ea"/>
                          <a:cs typeface="+mn-cs"/>
                        </a:rPr>
                        <a:t>, à Paris. </a:t>
                      </a:r>
                    </a:p>
                    <a:p>
                      <a:pPr algn="just"/>
                      <a:endParaRPr lang="fr-FR" sz="1800" b="0" kern="1200" dirty="0" smtClean="0">
                        <a:solidFill>
                          <a:schemeClr val="tx1"/>
                        </a:solidFill>
                        <a:effectLst/>
                        <a:latin typeface="Book Antiqua" panose="02040602050305030304" pitchFamily="18" charset="0"/>
                        <a:ea typeface="+mn-ea"/>
                        <a:cs typeface="+mn-cs"/>
                      </a:endParaRPr>
                    </a:p>
                    <a:p>
                      <a:pPr marL="285750" indent="-285750" algn="just">
                        <a:buFont typeface="Arial" panose="020B0604020202020204" pitchFamily="34" charset="0"/>
                        <a:buChar char="•"/>
                      </a:pPr>
                      <a:r>
                        <a:rPr lang="fr-FR" sz="1800" b="0" kern="1200" dirty="0" smtClean="0">
                          <a:solidFill>
                            <a:schemeClr val="tx1"/>
                          </a:solidFill>
                          <a:effectLst/>
                          <a:latin typeface="Book Antiqua" panose="02040602050305030304" pitchFamily="18" charset="0"/>
                          <a:ea typeface="+mn-ea"/>
                          <a:cs typeface="+mn-cs"/>
                        </a:rPr>
                        <a:t>Ses </a:t>
                      </a:r>
                      <a:r>
                        <a:rPr lang="fr-FR" sz="1800" b="1" kern="1200" dirty="0" smtClean="0">
                          <a:solidFill>
                            <a:schemeClr val="tx1"/>
                          </a:solidFill>
                          <a:effectLst/>
                          <a:latin typeface="Book Antiqua" panose="02040602050305030304" pitchFamily="18" charset="0"/>
                          <a:ea typeface="+mn-ea"/>
                          <a:cs typeface="+mn-cs"/>
                        </a:rPr>
                        <a:t>30 articles </a:t>
                      </a:r>
                      <a:r>
                        <a:rPr lang="fr-FR" sz="1800" b="0" kern="1200" dirty="0" smtClean="0">
                          <a:solidFill>
                            <a:schemeClr val="tx1"/>
                          </a:solidFill>
                          <a:effectLst/>
                          <a:latin typeface="Book Antiqua" panose="02040602050305030304" pitchFamily="18" charset="0"/>
                          <a:ea typeface="+mn-ea"/>
                          <a:cs typeface="+mn-cs"/>
                        </a:rPr>
                        <a:t>énumèrent les droits civils, culturels, économiques, politiques et sociaux de base dont tous les êtres humains devraient jouir dans tous les pays. </a:t>
                      </a:r>
                    </a:p>
                    <a:p>
                      <a:pPr marL="285750" indent="-285750" algn="just">
                        <a:buFont typeface="Arial" panose="020B0604020202020204" pitchFamily="34" charset="0"/>
                        <a:buChar char="•"/>
                      </a:pPr>
                      <a:r>
                        <a:rPr lang="fr-FR" sz="1800" b="0" kern="1200" dirty="0" smtClean="0">
                          <a:solidFill>
                            <a:schemeClr val="tx1"/>
                          </a:solidFill>
                          <a:effectLst/>
                          <a:latin typeface="Book Antiqua" panose="02040602050305030304" pitchFamily="18" charset="0"/>
                          <a:ea typeface="+mn-ea"/>
                          <a:cs typeface="+mn-cs"/>
                        </a:rPr>
                        <a:t>Elle a, depuis, été traduite dans plus de 500 langues. </a:t>
                      </a:r>
                    </a:p>
                    <a:p>
                      <a:pPr algn="just"/>
                      <a:endParaRPr lang="fr-FR" sz="1800" b="0" kern="1200" dirty="0" smtClean="0">
                        <a:solidFill>
                          <a:schemeClr val="tx1"/>
                        </a:solidFill>
                        <a:effectLst/>
                        <a:latin typeface="Book Antiqua" panose="02040602050305030304" pitchFamily="18" charset="0"/>
                        <a:ea typeface="+mn-ea"/>
                        <a:cs typeface="+mn-cs"/>
                      </a:endParaRPr>
                    </a:p>
                    <a:p>
                      <a:pPr marL="285750" indent="-285750" algn="just">
                        <a:buFont typeface="Arial" panose="020B0604020202020204" pitchFamily="34" charset="0"/>
                        <a:buChar char="•"/>
                      </a:pPr>
                      <a:r>
                        <a:rPr lang="fr-FR" sz="1800" b="0" kern="1200" dirty="0" smtClean="0">
                          <a:solidFill>
                            <a:schemeClr val="tx1"/>
                          </a:solidFill>
                          <a:effectLst/>
                          <a:latin typeface="Book Antiqua" panose="02040602050305030304" pitchFamily="18" charset="0"/>
                          <a:ea typeface="+mn-ea"/>
                          <a:cs typeface="+mn-cs"/>
                        </a:rPr>
                        <a:t>Sur la base des réalisations de la Déclaration universelle des droits de l’homme, le</a:t>
                      </a:r>
                      <a:r>
                        <a:rPr lang="fr-FR" sz="1800" b="0" u="none" kern="1200" dirty="0" smtClean="0">
                          <a:solidFill>
                            <a:schemeClr val="tx1"/>
                          </a:solidFill>
                          <a:effectLst/>
                          <a:latin typeface="Book Antiqua" panose="02040602050305030304" pitchFamily="18" charset="0"/>
                          <a:ea typeface="+mn-ea"/>
                          <a:cs typeface="+mn-cs"/>
                        </a:rPr>
                        <a:t> Pacte international relatif aux droits civils politiques et ses deux Protocoles facultatifs, ainsi que le Pacte international relatif aux droits économiques,</a:t>
                      </a:r>
                      <a:r>
                        <a:rPr lang="fr-FR" sz="1800" b="0" u="none" kern="1200" baseline="0" dirty="0" smtClean="0">
                          <a:solidFill>
                            <a:schemeClr val="tx1"/>
                          </a:solidFill>
                          <a:effectLst/>
                          <a:latin typeface="Book Antiqua" panose="02040602050305030304" pitchFamily="18" charset="0"/>
                          <a:ea typeface="+mn-ea"/>
                          <a:cs typeface="+mn-cs"/>
                        </a:rPr>
                        <a:t> sociaux et culturels </a:t>
                      </a:r>
                      <a:r>
                        <a:rPr lang="fr-FR" sz="1800" b="0" kern="1200" dirty="0" smtClean="0">
                          <a:solidFill>
                            <a:schemeClr val="tx1"/>
                          </a:solidFill>
                          <a:effectLst/>
                          <a:latin typeface="Book Antiqua" panose="02040602050305030304" pitchFamily="18" charset="0"/>
                          <a:ea typeface="+mn-ea"/>
                          <a:cs typeface="+mn-cs"/>
                        </a:rPr>
                        <a:t>sont entrés en vigueur en 1976.  </a:t>
                      </a:r>
                    </a:p>
                    <a:p>
                      <a:pPr marL="285750" indent="-285750" algn="just">
                        <a:buFont typeface="Arial" panose="020B0604020202020204" pitchFamily="34" charset="0"/>
                        <a:buChar char="•"/>
                      </a:pPr>
                      <a:endParaRPr lang="fr-FR" sz="1800" b="0" kern="1200" dirty="0" smtClean="0">
                        <a:solidFill>
                          <a:schemeClr val="tx1"/>
                        </a:solidFill>
                        <a:effectLst/>
                        <a:latin typeface="Book Antiqua" panose="02040602050305030304" pitchFamily="18" charset="0"/>
                        <a:ea typeface="+mn-ea"/>
                        <a:cs typeface="+mn-cs"/>
                      </a:endParaRPr>
                    </a:p>
                    <a:p>
                      <a:pPr marL="285750" indent="-285750" algn="just">
                        <a:buFont typeface="Arial" panose="020B0604020202020204" pitchFamily="34" charset="0"/>
                        <a:buChar char="•"/>
                      </a:pPr>
                      <a:r>
                        <a:rPr lang="fr-FR" sz="1800" b="0" kern="1200" dirty="0" smtClean="0">
                          <a:solidFill>
                            <a:schemeClr val="tx1"/>
                          </a:solidFill>
                          <a:effectLst/>
                          <a:latin typeface="Book Antiqua" panose="02040602050305030304" pitchFamily="18" charset="0"/>
                          <a:ea typeface="+mn-ea"/>
                          <a:cs typeface="+mn-cs"/>
                        </a:rPr>
                        <a:t>Avec la Déclaration universelle des droits de l’homme, ces Pactes et leurs protocoles facultatifs constituent ce que l’on appelle la </a:t>
                      </a:r>
                      <a:r>
                        <a:rPr lang="fr-FR" sz="1800" b="0" i="1" kern="1200" dirty="0" smtClean="0">
                          <a:solidFill>
                            <a:schemeClr val="tx1"/>
                          </a:solidFill>
                          <a:effectLst/>
                          <a:latin typeface="Book Antiqua" panose="02040602050305030304" pitchFamily="18" charset="0"/>
                          <a:ea typeface="+mn-ea"/>
                          <a:cs typeface="+mn-cs"/>
                        </a:rPr>
                        <a:t>Charte internationale des droits de l'homme</a:t>
                      </a:r>
                      <a:r>
                        <a:rPr lang="fr-FR" sz="1800" b="0" kern="1200" dirty="0" smtClean="0">
                          <a:solidFill>
                            <a:schemeClr val="tx1"/>
                          </a:solidFill>
                          <a:effectLst/>
                          <a:latin typeface="Book Antiqua" panose="02040602050305030304" pitchFamily="18" charset="0"/>
                          <a:ea typeface="+mn-ea"/>
                          <a:cs typeface="+mn-cs"/>
                        </a:rPr>
                        <a:t> ».</a:t>
                      </a:r>
                    </a:p>
                    <a:p>
                      <a:pPr marL="285750" indent="-285750" algn="just">
                        <a:buFont typeface="Arial" panose="020B0604020202020204" pitchFamily="34" charset="0"/>
                        <a:buChar char="•"/>
                      </a:pPr>
                      <a:endParaRPr lang="fr-FR" sz="1800" b="0" kern="1200" dirty="0" smtClean="0">
                        <a:solidFill>
                          <a:schemeClr val="tx1"/>
                        </a:solidFill>
                        <a:effectLst/>
                        <a:latin typeface="+mn-lt"/>
                        <a:ea typeface="+mn-ea"/>
                        <a:cs typeface="+mn-cs"/>
                      </a:endParaRPr>
                    </a:p>
                    <a:p>
                      <a:pPr algn="r"/>
                      <a:r>
                        <a:rPr lang="fr-FR" sz="1800" b="0" kern="1200" dirty="0" smtClean="0">
                          <a:solidFill>
                            <a:schemeClr val="tx1"/>
                          </a:solidFill>
                          <a:effectLst/>
                          <a:latin typeface="+mn-lt"/>
                          <a:ea typeface="+mn-ea"/>
                          <a:cs typeface="+mn-cs"/>
                        </a:rPr>
                        <a:t> (ONU)</a:t>
                      </a:r>
                      <a:endParaRPr lang="fr-FR" sz="2000" b="0" kern="1200" dirty="0" smtClean="0">
                        <a:solidFill>
                          <a:schemeClr val="tx1"/>
                        </a:solidFill>
                        <a:latin typeface="+mn-lt"/>
                        <a:ea typeface="+mn-ea"/>
                        <a:cs typeface="+mn-cs"/>
                      </a:endParaRPr>
                    </a:p>
                  </a:txBody>
                  <a:tcPr>
                    <a:solidFill>
                      <a:schemeClr val="bg1">
                        <a:lumMod val="85000"/>
                      </a:schemeClr>
                    </a:solidFill>
                  </a:tcPr>
                </a:tc>
                <a:extLst>
                  <a:ext uri="{0D108BD9-81ED-4DB2-BD59-A6C34878D82A}">
                    <a16:rowId xmlns:a16="http://schemas.microsoft.com/office/drawing/2014/main" val="4228323533"/>
                  </a:ext>
                </a:extLst>
              </a:tr>
            </a:tbl>
          </a:graphicData>
        </a:graphic>
      </p:graphicFrame>
    </p:spTree>
    <p:extLst>
      <p:ext uri="{BB962C8B-B14F-4D97-AF65-F5344CB8AC3E}">
        <p14:creationId xmlns:p14="http://schemas.microsoft.com/office/powerpoint/2010/main" val="2981932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8</a:t>
            </a:fld>
            <a:endParaRPr lang="en-US" dirty="0">
              <a:solidFill>
                <a:srgbClr val="000000"/>
              </a:solidFill>
            </a:endParaRPr>
          </a:p>
        </p:txBody>
      </p:sp>
      <p:sp>
        <p:nvSpPr>
          <p:cNvPr id="7" name="Titre 1"/>
          <p:cNvSpPr txBox="1">
            <a:spLocks/>
          </p:cNvSpPr>
          <p:nvPr/>
        </p:nvSpPr>
        <p:spPr>
          <a:xfrm>
            <a:off x="160868" y="1516768"/>
            <a:ext cx="10643980" cy="1691653"/>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endParaRPr lang="fr-FR" sz="3200" b="1" dirty="0">
              <a:latin typeface="Book Antiqua" panose="02040602050305030304" pitchFamily="18" charset="0"/>
              <a:cs typeface="Sakkal Majalla" panose="02000000000000000000" pitchFamily="2" charset="-78"/>
            </a:endParaRPr>
          </a:p>
        </p:txBody>
      </p:sp>
      <p:sp>
        <p:nvSpPr>
          <p:cNvPr id="8" name="Titre 1"/>
          <p:cNvSpPr txBox="1">
            <a:spLocks/>
          </p:cNvSpPr>
          <p:nvPr/>
        </p:nvSpPr>
        <p:spPr>
          <a:xfrm>
            <a:off x="897466" y="561249"/>
            <a:ext cx="10143193" cy="655651"/>
          </a:xfrm>
          <a:prstGeom prst="rect">
            <a:avLst/>
          </a:prstGeom>
        </p:spPr>
        <p:txBody>
          <a:bodyPr vert="horz" lIns="91440" tIns="45720" rIns="91440" bIns="45720" rtlCol="0" anchor="b">
            <a:normAutofit fontScale="850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3200" b="1" dirty="0" smtClean="0">
                <a:latin typeface="Book Antiqua" panose="02040602050305030304" pitchFamily="18" charset="0"/>
                <a:cs typeface="Sakkal Majalla" panose="02000000000000000000" pitchFamily="2" charset="-78"/>
              </a:rPr>
              <a:t>Les Disciplines scientifiques les plus concernées par le domaine </a:t>
            </a:r>
            <a:endParaRPr lang="fr-FR" sz="3200" b="1" dirty="0">
              <a:latin typeface="Book Antiqua" panose="02040602050305030304" pitchFamily="18" charset="0"/>
              <a:cs typeface="Sakkal Majalla" panose="02000000000000000000" pitchFamily="2" charset="-78"/>
            </a:endParaRPr>
          </a:p>
        </p:txBody>
      </p:sp>
      <p:graphicFrame>
        <p:nvGraphicFramePr>
          <p:cNvPr id="9" name="Tableau 8"/>
          <p:cNvGraphicFramePr>
            <a:graphicFrameLocks noGrp="1"/>
          </p:cNvGraphicFramePr>
          <p:nvPr>
            <p:extLst>
              <p:ext uri="{D42A27DB-BD31-4B8C-83A1-F6EECF244321}">
                <p14:modId xmlns:p14="http://schemas.microsoft.com/office/powerpoint/2010/main" val="3907113566"/>
              </p:ext>
            </p:extLst>
          </p:nvPr>
        </p:nvGraphicFramePr>
        <p:xfrm>
          <a:off x="925141" y="1907891"/>
          <a:ext cx="10358651" cy="3587495"/>
        </p:xfrm>
        <a:graphic>
          <a:graphicData uri="http://schemas.openxmlformats.org/drawingml/2006/table">
            <a:tbl>
              <a:tblPr firstRow="1" bandRow="1">
                <a:tableStyleId>{5C22544A-7EE6-4342-B048-85BDC9FD1C3A}</a:tableStyleId>
              </a:tblPr>
              <a:tblGrid>
                <a:gridCol w="10358651">
                  <a:extLst>
                    <a:ext uri="{9D8B030D-6E8A-4147-A177-3AD203B41FA5}">
                      <a16:colId xmlns:a16="http://schemas.microsoft.com/office/drawing/2014/main" val="424636338"/>
                    </a:ext>
                  </a:extLst>
                </a:gridCol>
              </a:tblGrid>
              <a:tr h="3587495">
                <a:tc>
                  <a:txBody>
                    <a:bodyPr/>
                    <a:lstStyle/>
                    <a:p>
                      <a:pPr marL="0" algn="r" defTabSz="914400" rtl="0" eaLnBrk="1" latinLnBrk="0" hangingPunct="1"/>
                      <a:endParaRPr lang="fr-FR" sz="1000" b="1" kern="1200" baseline="0" dirty="0" smtClean="0">
                        <a:solidFill>
                          <a:schemeClr val="tx1"/>
                        </a:solidFill>
                        <a:latin typeface="+mn-lt"/>
                        <a:ea typeface="+mn-ea"/>
                        <a:cs typeface="+mn-cs"/>
                      </a:endParaRPr>
                    </a:p>
                    <a:p>
                      <a:pPr marL="285750" indent="-285750" algn="just">
                        <a:buFont typeface="Arial" panose="020B0604020202020204" pitchFamily="34" charset="0"/>
                        <a:buChar char="•"/>
                      </a:pPr>
                      <a:r>
                        <a:rPr lang="fr-FR" sz="1800" b="0" kern="1200" dirty="0" smtClean="0">
                          <a:solidFill>
                            <a:schemeClr val="tx1"/>
                          </a:solidFill>
                          <a:effectLst/>
                          <a:latin typeface="Book Antiqua" panose="02040602050305030304" pitchFamily="18" charset="0"/>
                          <a:ea typeface="+mn-ea"/>
                          <a:cs typeface="+mn-cs"/>
                        </a:rPr>
                        <a:t>La Philosophie,</a:t>
                      </a:r>
                      <a:r>
                        <a:rPr lang="fr-FR" sz="1800" b="0" kern="1200" baseline="0" dirty="0" smtClean="0">
                          <a:solidFill>
                            <a:schemeClr val="tx1"/>
                          </a:solidFill>
                          <a:effectLst/>
                          <a:latin typeface="Book Antiqua" panose="02040602050305030304" pitchFamily="18" charset="0"/>
                          <a:ea typeface="+mn-ea"/>
                          <a:cs typeface="+mn-cs"/>
                        </a:rPr>
                        <a:t> </a:t>
                      </a:r>
                      <a:endParaRPr lang="fr-FR" sz="1800" b="0" kern="1200" dirty="0" smtClean="0">
                        <a:solidFill>
                          <a:schemeClr val="tx1"/>
                        </a:solidFill>
                        <a:effectLst/>
                        <a:latin typeface="Book Antiqua" panose="02040602050305030304" pitchFamily="18" charset="0"/>
                        <a:ea typeface="+mn-ea"/>
                        <a:cs typeface="+mn-cs"/>
                      </a:endParaRPr>
                    </a:p>
                    <a:p>
                      <a:pPr algn="just"/>
                      <a:endParaRPr lang="fr-FR" sz="1800" b="0" kern="1200" dirty="0" smtClean="0">
                        <a:solidFill>
                          <a:schemeClr val="tx1"/>
                        </a:solidFill>
                        <a:effectLst/>
                        <a:latin typeface="Book Antiqua" panose="02040602050305030304" pitchFamily="18" charset="0"/>
                        <a:ea typeface="+mn-ea"/>
                        <a:cs typeface="+mn-cs"/>
                      </a:endParaRPr>
                    </a:p>
                    <a:p>
                      <a:pPr marL="285750" indent="-285750" algn="just">
                        <a:buFont typeface="Arial" panose="020B0604020202020204" pitchFamily="34" charset="0"/>
                        <a:buChar char="•"/>
                      </a:pPr>
                      <a:r>
                        <a:rPr lang="fr-FR" sz="1800" b="0" kern="1200" dirty="0" smtClean="0">
                          <a:solidFill>
                            <a:schemeClr val="tx1"/>
                          </a:solidFill>
                          <a:effectLst/>
                          <a:latin typeface="Book Antiqua" panose="02040602050305030304" pitchFamily="18" charset="0"/>
                          <a:ea typeface="+mn-ea"/>
                          <a:cs typeface="+mn-cs"/>
                        </a:rPr>
                        <a:t> les sciences politiques</a:t>
                      </a:r>
                      <a:r>
                        <a:rPr lang="fr-FR" sz="1800" b="0" kern="1200" baseline="0" dirty="0" smtClean="0">
                          <a:solidFill>
                            <a:schemeClr val="tx1"/>
                          </a:solidFill>
                          <a:effectLst/>
                          <a:latin typeface="Book Antiqua" panose="02040602050305030304" pitchFamily="18" charset="0"/>
                          <a:ea typeface="+mn-ea"/>
                          <a:cs typeface="+mn-cs"/>
                        </a:rPr>
                        <a:t>, </a:t>
                      </a:r>
                      <a:r>
                        <a:rPr lang="fr-FR" sz="1800" b="0" kern="1200" dirty="0" smtClean="0">
                          <a:solidFill>
                            <a:schemeClr val="tx1"/>
                          </a:solidFill>
                          <a:effectLst/>
                          <a:latin typeface="Book Antiqua" panose="02040602050305030304" pitchFamily="18" charset="0"/>
                          <a:ea typeface="+mn-ea"/>
                          <a:cs typeface="+mn-cs"/>
                        </a:rPr>
                        <a:t> </a:t>
                      </a:r>
                    </a:p>
                    <a:p>
                      <a:pPr algn="just"/>
                      <a:endParaRPr lang="fr-FR" sz="1800" b="0" kern="1200" dirty="0" smtClean="0">
                        <a:solidFill>
                          <a:schemeClr val="tx1"/>
                        </a:solidFill>
                        <a:effectLst/>
                        <a:latin typeface="Book Antiqua" panose="02040602050305030304" pitchFamily="18" charset="0"/>
                        <a:ea typeface="+mn-ea"/>
                        <a:cs typeface="+mn-cs"/>
                      </a:endParaRPr>
                    </a:p>
                    <a:p>
                      <a:pPr marL="285750" indent="-285750" algn="just">
                        <a:buFont typeface="Arial" panose="020B0604020202020204" pitchFamily="34" charset="0"/>
                        <a:buChar char="•"/>
                      </a:pPr>
                      <a:r>
                        <a:rPr lang="fr-FR" sz="1800" b="0" kern="1200" dirty="0" smtClean="0">
                          <a:solidFill>
                            <a:schemeClr val="tx1"/>
                          </a:solidFill>
                          <a:effectLst/>
                          <a:latin typeface="Book Antiqua" panose="02040602050305030304" pitchFamily="18" charset="0"/>
                          <a:ea typeface="+mn-ea"/>
                          <a:cs typeface="+mn-cs"/>
                        </a:rPr>
                        <a:t>La sociologie, </a:t>
                      </a:r>
                    </a:p>
                    <a:p>
                      <a:pPr marL="285750" indent="-285750" algn="just">
                        <a:buFont typeface="Arial" panose="020B0604020202020204" pitchFamily="34" charset="0"/>
                        <a:buChar char="•"/>
                      </a:pPr>
                      <a:endParaRPr lang="fr-FR" sz="1800" b="0" kern="1200" dirty="0" smtClean="0">
                        <a:solidFill>
                          <a:schemeClr val="tx1"/>
                        </a:solidFill>
                        <a:effectLst/>
                        <a:latin typeface="Book Antiqua" panose="02040602050305030304" pitchFamily="18" charset="0"/>
                        <a:ea typeface="+mn-ea"/>
                        <a:cs typeface="+mn-cs"/>
                      </a:endParaRPr>
                    </a:p>
                    <a:p>
                      <a:pPr marL="285750" indent="-285750" algn="just">
                        <a:buFont typeface="Arial" panose="020B0604020202020204" pitchFamily="34" charset="0"/>
                        <a:buChar char="•"/>
                      </a:pPr>
                      <a:r>
                        <a:rPr lang="fr-FR" sz="1800" b="0" kern="1200" dirty="0" smtClean="0">
                          <a:solidFill>
                            <a:schemeClr val="tx1"/>
                          </a:solidFill>
                          <a:effectLst/>
                          <a:latin typeface="Book Antiqua" panose="02040602050305030304" pitchFamily="18" charset="0"/>
                          <a:ea typeface="+mn-ea"/>
                          <a:cs typeface="+mn-cs"/>
                        </a:rPr>
                        <a:t>L’Histoire, </a:t>
                      </a:r>
                    </a:p>
                    <a:p>
                      <a:pPr marL="0" indent="0" algn="just">
                        <a:buFont typeface="Arial" panose="020B0604020202020204" pitchFamily="34" charset="0"/>
                        <a:buNone/>
                      </a:pPr>
                      <a:endParaRPr lang="fr-FR" sz="1800" b="0" kern="1200" dirty="0" smtClean="0">
                        <a:solidFill>
                          <a:schemeClr val="tx1"/>
                        </a:solidFill>
                        <a:effectLst/>
                        <a:latin typeface="Book Antiqua" panose="02040602050305030304" pitchFamily="18" charset="0"/>
                        <a:ea typeface="+mn-ea"/>
                        <a:cs typeface="+mn-cs"/>
                      </a:endParaRPr>
                    </a:p>
                    <a:p>
                      <a:pPr marL="285750" indent="-285750" algn="just">
                        <a:buFont typeface="Arial" panose="020B0604020202020204" pitchFamily="34" charset="0"/>
                        <a:buChar char="•"/>
                      </a:pPr>
                      <a:r>
                        <a:rPr lang="fr-FR" sz="1800" b="0" kern="1200" dirty="0" smtClean="0">
                          <a:solidFill>
                            <a:schemeClr val="tx1"/>
                          </a:solidFill>
                          <a:effectLst/>
                          <a:latin typeface="Book Antiqua" panose="02040602050305030304" pitchFamily="18" charset="0"/>
                          <a:ea typeface="+mn-ea"/>
                          <a:cs typeface="+mn-cs"/>
                        </a:rPr>
                        <a:t>La psychologie </a:t>
                      </a:r>
                    </a:p>
                    <a:p>
                      <a:pPr marL="285750" indent="-285750" algn="just">
                        <a:buFont typeface="Arial" panose="020B0604020202020204" pitchFamily="34" charset="0"/>
                        <a:buChar char="•"/>
                      </a:pPr>
                      <a:endParaRPr lang="fr-FR" sz="1800" b="0" kern="1200" dirty="0" smtClean="0">
                        <a:solidFill>
                          <a:schemeClr val="tx1"/>
                        </a:solidFill>
                        <a:effectLst/>
                        <a:latin typeface="+mn-lt"/>
                        <a:ea typeface="+mn-ea"/>
                        <a:cs typeface="+mn-cs"/>
                      </a:endParaRPr>
                    </a:p>
                  </a:txBody>
                  <a:tcPr>
                    <a:solidFill>
                      <a:schemeClr val="bg1">
                        <a:lumMod val="85000"/>
                      </a:schemeClr>
                    </a:solidFill>
                  </a:tcPr>
                </a:tc>
                <a:extLst>
                  <a:ext uri="{0D108BD9-81ED-4DB2-BD59-A6C34878D82A}">
                    <a16:rowId xmlns:a16="http://schemas.microsoft.com/office/drawing/2014/main" val="4228323533"/>
                  </a:ext>
                </a:extLst>
              </a:tr>
            </a:tbl>
          </a:graphicData>
        </a:graphic>
      </p:graphicFrame>
    </p:spTree>
    <p:extLst>
      <p:ext uri="{BB962C8B-B14F-4D97-AF65-F5344CB8AC3E}">
        <p14:creationId xmlns:p14="http://schemas.microsoft.com/office/powerpoint/2010/main" val="38213339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67" y="0"/>
            <a:ext cx="12192000" cy="451333"/>
          </a:xfrm>
          <a:solidFill>
            <a:schemeClr val="bg1">
              <a:lumMod val="65000"/>
            </a:schemeClr>
          </a:solidFill>
        </p:spPr>
        <p:txBody>
          <a:bodyPr>
            <a:noAutofit/>
          </a:bodyPr>
          <a:lstStyle/>
          <a:p>
            <a:pPr algn="r"/>
            <a:r>
              <a:rPr lang="fr-FR" sz="2800" b="1" dirty="0" smtClean="0">
                <a:solidFill>
                  <a:srgbClr val="C00000"/>
                </a:solidFill>
                <a:latin typeface="Book Antiqua" panose="02040602050305030304" pitchFamily="18" charset="0"/>
                <a:cs typeface="Sakkal Majalla" panose="02000000000000000000" pitchFamily="2" charset="-78"/>
              </a:rPr>
              <a:t>Cadre introductif </a:t>
            </a:r>
            <a:endParaRPr lang="fr-FR" sz="2800" b="1" dirty="0">
              <a:solidFill>
                <a:srgbClr val="C00000"/>
              </a:solidFill>
              <a:latin typeface="Book Antiqua" panose="02040602050305030304" pitchFamily="18" charset="0"/>
              <a:cs typeface="Sakkal Majalla" panose="02000000000000000000" pitchFamily="2" charset="-78"/>
            </a:endParaRPr>
          </a:p>
        </p:txBody>
      </p:sp>
      <p:sp>
        <p:nvSpPr>
          <p:cNvPr id="3" name="Espace réservé du contenu 2"/>
          <p:cNvSpPr>
            <a:spLocks noGrp="1"/>
          </p:cNvSpPr>
          <p:nvPr>
            <p:ph idx="1"/>
          </p:nvPr>
        </p:nvSpPr>
        <p:spPr>
          <a:xfrm>
            <a:off x="1075267" y="1651086"/>
            <a:ext cx="10058400" cy="3776354"/>
          </a:xfrm>
        </p:spPr>
        <p:txBody>
          <a:bodyPr>
            <a:normAutofit/>
          </a:bodyPr>
          <a:lstStyle/>
          <a:p>
            <a:pPr marL="457200" indent="-457200" rtl="1">
              <a:buAutoNum type="arabicPeriod"/>
            </a:pPr>
            <a:endParaRPr lang="fr-FR" sz="3600" dirty="0" smtClean="0">
              <a:latin typeface="Book Antiqua" panose="02040602050305030304" pitchFamily="18" charset="0"/>
            </a:endParaRPr>
          </a:p>
          <a:p>
            <a:pPr marL="0" indent="0">
              <a:buNone/>
            </a:pPr>
            <a:endParaRPr lang="fr-FR" sz="3600" dirty="0"/>
          </a:p>
        </p:txBody>
      </p:sp>
      <p:cxnSp>
        <p:nvCxnSpPr>
          <p:cNvPr id="4" name="Connecteur droit 3"/>
          <p:cNvCxnSpPr/>
          <p:nvPr/>
        </p:nvCxnSpPr>
        <p:spPr>
          <a:xfrm>
            <a:off x="783771" y="1136865"/>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smtClean="0">
                <a:solidFill>
                  <a:srgbClr val="000000"/>
                </a:solidFill>
              </a:rPr>
              <a:pPr/>
              <a:t>9</a:t>
            </a:fld>
            <a:endParaRPr lang="en-US" dirty="0">
              <a:solidFill>
                <a:srgbClr val="000000"/>
              </a:solidFill>
            </a:endParaRPr>
          </a:p>
        </p:txBody>
      </p:sp>
      <p:sp>
        <p:nvSpPr>
          <p:cNvPr id="7" name="Titre 1"/>
          <p:cNvSpPr txBox="1">
            <a:spLocks/>
          </p:cNvSpPr>
          <p:nvPr/>
        </p:nvSpPr>
        <p:spPr>
          <a:xfrm>
            <a:off x="160868" y="1516768"/>
            <a:ext cx="10643980" cy="1691653"/>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endParaRPr lang="fr-FR" sz="3200" b="1" dirty="0">
              <a:latin typeface="Book Antiqua" panose="02040602050305030304" pitchFamily="18" charset="0"/>
              <a:cs typeface="Sakkal Majalla" panose="02000000000000000000" pitchFamily="2" charset="-78"/>
            </a:endParaRPr>
          </a:p>
        </p:txBody>
      </p:sp>
      <p:sp>
        <p:nvSpPr>
          <p:cNvPr id="8" name="Titre 1"/>
          <p:cNvSpPr txBox="1">
            <a:spLocks/>
          </p:cNvSpPr>
          <p:nvPr/>
        </p:nvSpPr>
        <p:spPr>
          <a:xfrm>
            <a:off x="1702055" y="414055"/>
            <a:ext cx="8804824" cy="655651"/>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r-FR" sz="3200" b="1" dirty="0" smtClean="0">
                <a:latin typeface="Book Antiqua" panose="02040602050305030304" pitchFamily="18" charset="0"/>
                <a:cs typeface="Sakkal Majalla" panose="02000000000000000000" pitchFamily="2" charset="-78"/>
              </a:rPr>
              <a:t>Auteurs précurseurs dans le domaine </a:t>
            </a:r>
            <a:endParaRPr lang="fr-FR" sz="3200" b="1" dirty="0">
              <a:latin typeface="Book Antiqua" panose="02040602050305030304" pitchFamily="18" charset="0"/>
              <a:cs typeface="Sakkal Majalla" panose="02000000000000000000" pitchFamily="2" charset="-78"/>
            </a:endParaRPr>
          </a:p>
        </p:txBody>
      </p:sp>
      <p:graphicFrame>
        <p:nvGraphicFramePr>
          <p:cNvPr id="9" name="Tableau 8"/>
          <p:cNvGraphicFramePr>
            <a:graphicFrameLocks noGrp="1"/>
          </p:cNvGraphicFramePr>
          <p:nvPr>
            <p:extLst>
              <p:ext uri="{D42A27DB-BD31-4B8C-83A1-F6EECF244321}">
                <p14:modId xmlns:p14="http://schemas.microsoft.com/office/powerpoint/2010/main" val="1214997100"/>
              </p:ext>
            </p:extLst>
          </p:nvPr>
        </p:nvGraphicFramePr>
        <p:xfrm>
          <a:off x="667742" y="1288692"/>
          <a:ext cx="10253134" cy="4968240"/>
        </p:xfrm>
        <a:graphic>
          <a:graphicData uri="http://schemas.openxmlformats.org/drawingml/2006/table">
            <a:tbl>
              <a:tblPr firstRow="1" bandRow="1">
                <a:tableStyleId>{5C22544A-7EE6-4342-B048-85BDC9FD1C3A}</a:tableStyleId>
              </a:tblPr>
              <a:tblGrid>
                <a:gridCol w="10253134">
                  <a:extLst>
                    <a:ext uri="{9D8B030D-6E8A-4147-A177-3AD203B41FA5}">
                      <a16:colId xmlns:a16="http://schemas.microsoft.com/office/drawing/2014/main" val="424636338"/>
                    </a:ext>
                  </a:extLst>
                </a:gridCol>
              </a:tblGrid>
              <a:tr h="4548926">
                <a:tc>
                  <a:txBody>
                    <a:bodyPr/>
                    <a:lstStyle/>
                    <a:p>
                      <a:pPr marL="285750" lvl="0" indent="-285750" algn="just" rtl="0">
                        <a:buFont typeface="Arial" panose="020B0604020202020204" pitchFamily="34" charset="0"/>
                        <a:buChar char="•"/>
                      </a:pPr>
                      <a:r>
                        <a:rPr lang="fr-FR" sz="1400" b="1" kern="1200" dirty="0" smtClean="0">
                          <a:solidFill>
                            <a:schemeClr val="tx1"/>
                          </a:solidFill>
                          <a:effectLst/>
                          <a:latin typeface="Book Antiqua" panose="02040602050305030304" pitchFamily="18" charset="0"/>
                          <a:ea typeface="+mn-ea"/>
                          <a:cs typeface="+mn-cs"/>
                        </a:rPr>
                        <a:t>Thomas Hobbes (1588–1679) : </a:t>
                      </a:r>
                      <a:r>
                        <a:rPr lang="fr-FR" sz="1400" b="0" kern="1200" dirty="0" smtClean="0">
                          <a:solidFill>
                            <a:schemeClr val="tx1"/>
                          </a:solidFill>
                          <a:effectLst/>
                          <a:latin typeface="Book Antiqua" panose="02040602050305030304" pitchFamily="18" charset="0"/>
                          <a:ea typeface="+mn-ea"/>
                          <a:cs typeface="+mn-cs"/>
                        </a:rPr>
                        <a:t>n'est pas encore considéré comme un philosophe des Lumières au sens propre. En ce qui le concerne, il n'est pas encore question de droits inaliénables et égaux pour tous. Néanmoins, ça fait de lui l'un des maîtres à penser des droits de l'homme.  </a:t>
                      </a:r>
                    </a:p>
                    <a:p>
                      <a:pPr marL="273050" lvl="0" indent="0" algn="just" rtl="0">
                        <a:buFont typeface="Arial" panose="020B0604020202020204" pitchFamily="34" charset="0"/>
                        <a:buNone/>
                      </a:pPr>
                      <a:r>
                        <a:rPr lang="fr-FR" sz="1400" b="0" kern="1200" dirty="0" smtClean="0">
                          <a:solidFill>
                            <a:schemeClr val="tx1"/>
                          </a:solidFill>
                          <a:effectLst/>
                          <a:latin typeface="Book Antiqua" panose="02040602050305030304" pitchFamily="18" charset="0"/>
                          <a:ea typeface="+mn-ea"/>
                          <a:cs typeface="+mn-cs"/>
                        </a:rPr>
                        <a:t>Selon Hobbes, chaque homme a le droit d'utiliser ses capacités à des fins d'autoconservation. Dans l'état de nature (c.-à-d. dans une situation hypothétique sans État), l'autoconservation de l'homme est toutefois menacée (« la guerre de tous contre tous »).</a:t>
                      </a:r>
                    </a:p>
                    <a:p>
                      <a:pPr marL="273050" indent="0" algn="just">
                        <a:buFont typeface="Arial" panose="020B0604020202020204" pitchFamily="34" charset="0"/>
                        <a:buNone/>
                      </a:pPr>
                      <a:r>
                        <a:rPr lang="fr-FR" sz="1400" b="0" kern="1200" dirty="0" smtClean="0">
                          <a:solidFill>
                            <a:schemeClr val="tx1"/>
                          </a:solidFill>
                          <a:effectLst/>
                          <a:latin typeface="Book Antiqua" panose="02040602050305030304" pitchFamily="18" charset="0"/>
                          <a:ea typeface="+mn-ea"/>
                          <a:cs typeface="+mn-cs"/>
                        </a:rPr>
                        <a:t>C'est pourquoi il est judicieux et raisonnable pour chaque individu de se soumettre à un souverain plus puissant (l'État), qui seul peut exercer la force et ainsi éviter une « guerre de tous contre tous ».</a:t>
                      </a:r>
                    </a:p>
                    <a:p>
                      <a:pPr marL="273050" indent="0" algn="just">
                        <a:buFont typeface="Arial" panose="020B0604020202020204" pitchFamily="34" charset="0"/>
                        <a:buNone/>
                      </a:pPr>
                      <a:r>
                        <a:rPr lang="fr-FR" sz="1400" b="0" kern="1200" dirty="0" smtClean="0">
                          <a:solidFill>
                            <a:schemeClr val="tx1"/>
                          </a:solidFill>
                          <a:effectLst/>
                          <a:latin typeface="Book Antiqua" panose="02040602050305030304" pitchFamily="18" charset="0"/>
                          <a:ea typeface="+mn-ea"/>
                          <a:cs typeface="+mn-cs"/>
                        </a:rPr>
                        <a:t>Il s'agit d'un État qui ne reconnaît aucune revendication juridique à son encontre de la part de ses sujets, mais qui doit justifier son pouvoir vis-à-vis des intérêts personnels de chaque individu.  Cette pensée « nouvelle » joua un rôle important pour les philosophes suivants.</a:t>
                      </a:r>
                    </a:p>
                    <a:p>
                      <a:pPr marL="273050" indent="0" algn="just">
                        <a:buFont typeface="Arial" panose="020B0604020202020204" pitchFamily="34" charset="0"/>
                        <a:buNone/>
                      </a:pPr>
                      <a:endParaRPr lang="fr-FR" sz="1400" b="0" kern="1200" dirty="0" smtClean="0">
                        <a:solidFill>
                          <a:schemeClr val="tx1"/>
                        </a:solidFill>
                        <a:effectLst/>
                        <a:latin typeface="Book Antiqua" panose="02040602050305030304" pitchFamily="18" charset="0"/>
                        <a:ea typeface="+mn-ea"/>
                        <a:cs typeface="+mn-cs"/>
                      </a:endParaRPr>
                    </a:p>
                    <a:p>
                      <a:pPr marL="285750" lvl="0" indent="-285750" algn="just">
                        <a:buFont typeface="Arial" panose="020B0604020202020204" pitchFamily="34" charset="0"/>
                        <a:buChar char="•"/>
                      </a:pPr>
                      <a:r>
                        <a:rPr lang="fr-FR" sz="1400" b="1" kern="1200" dirty="0" smtClean="0">
                          <a:solidFill>
                            <a:schemeClr val="tx1"/>
                          </a:solidFill>
                          <a:effectLst/>
                          <a:latin typeface="Book Antiqua" panose="02040602050305030304" pitchFamily="18" charset="0"/>
                          <a:ea typeface="+mn-ea"/>
                          <a:cs typeface="+mn-cs"/>
                        </a:rPr>
                        <a:t>John Locke (1632–1704) : </a:t>
                      </a:r>
                      <a:r>
                        <a:rPr lang="fr-FR" sz="1400" b="0" kern="1200" dirty="0" smtClean="0">
                          <a:solidFill>
                            <a:schemeClr val="tx1"/>
                          </a:solidFill>
                          <a:effectLst/>
                          <a:latin typeface="Book Antiqua" panose="02040602050305030304" pitchFamily="18" charset="0"/>
                          <a:ea typeface="+mn-ea"/>
                          <a:cs typeface="+mn-cs"/>
                        </a:rPr>
                        <a:t>reprend la pensée de Hobbes selon laquelle l'État doit justifier son pouvoir. De plus, Locke identifie des droits fondamentaux sur la vie, la liberté et la propriété, auxquels l'individu ne peut pas renoncer. L'État a simplement pour fonction de garantir ces droits naturels de l'homme et de les préserver. S'il ne remplit par cette fonction, il perd sa légitimation.</a:t>
                      </a:r>
                      <a:br>
                        <a:rPr lang="fr-FR" sz="1400" b="0" kern="1200" dirty="0" smtClean="0">
                          <a:solidFill>
                            <a:schemeClr val="tx1"/>
                          </a:solidFill>
                          <a:effectLst/>
                          <a:latin typeface="Book Antiqua" panose="02040602050305030304" pitchFamily="18" charset="0"/>
                          <a:ea typeface="+mn-ea"/>
                          <a:cs typeface="+mn-cs"/>
                        </a:rPr>
                      </a:br>
                      <a:r>
                        <a:rPr lang="fr-FR" sz="1400" b="0" kern="1200" dirty="0" smtClean="0">
                          <a:solidFill>
                            <a:schemeClr val="tx1"/>
                          </a:solidFill>
                          <a:effectLst/>
                          <a:latin typeface="Book Antiqua" panose="02040602050305030304" pitchFamily="18" charset="0"/>
                          <a:ea typeface="+mn-ea"/>
                          <a:cs typeface="+mn-cs"/>
                        </a:rPr>
                        <a:t>Locke ne confère pas à l'État un pouvoir illimité, mais préconise une séparation des pouvoirs entre le législatif (pouvoir législatif) et l'exécutif (pouvoir exécutif). Par la suite, Charles de Montesquieu (1689–1755) complète ce modèle avec le pouvoir judiciaire (la justice). Avec Locke, les droits naturels de l'individu sont supérieurs à l'État et les individus peuvent les faire valoir auprès de l'</a:t>
                      </a:r>
                      <a:r>
                        <a:rPr lang="fr-FR" sz="1400" b="0" kern="1200" dirty="0" err="1" smtClean="0">
                          <a:solidFill>
                            <a:schemeClr val="tx1"/>
                          </a:solidFill>
                          <a:effectLst/>
                          <a:latin typeface="Book Antiqua" panose="02040602050305030304" pitchFamily="18" charset="0"/>
                          <a:ea typeface="+mn-ea"/>
                          <a:cs typeface="+mn-cs"/>
                        </a:rPr>
                        <a:t>État.Les</a:t>
                      </a:r>
                      <a:r>
                        <a:rPr lang="fr-FR" sz="1400" b="0" kern="1200" dirty="0" smtClean="0">
                          <a:solidFill>
                            <a:schemeClr val="tx1"/>
                          </a:solidFill>
                          <a:effectLst/>
                          <a:latin typeface="Book Antiqua" panose="02040602050305030304" pitchFamily="18" charset="0"/>
                          <a:ea typeface="+mn-ea"/>
                          <a:cs typeface="+mn-cs"/>
                        </a:rPr>
                        <a:t> idées de John Locke eurent une grande influence sur la déclaration d'indépendance américaine.</a:t>
                      </a:r>
                      <a:endParaRPr lang="fr-FR" sz="1400" b="1" kern="1200" dirty="0" smtClean="0">
                        <a:solidFill>
                          <a:schemeClr val="tx1"/>
                        </a:solidFill>
                        <a:effectLst/>
                        <a:latin typeface="Book Antiqua" panose="02040602050305030304" pitchFamily="18" charset="0"/>
                        <a:ea typeface="+mn-ea"/>
                        <a:cs typeface="+mn-cs"/>
                      </a:endParaRPr>
                    </a:p>
                  </a:txBody>
                  <a:tcPr>
                    <a:solidFill>
                      <a:schemeClr val="bg1">
                        <a:lumMod val="85000"/>
                      </a:schemeClr>
                    </a:solidFill>
                  </a:tcPr>
                </a:tc>
                <a:extLst>
                  <a:ext uri="{0D108BD9-81ED-4DB2-BD59-A6C34878D82A}">
                    <a16:rowId xmlns:a16="http://schemas.microsoft.com/office/drawing/2014/main" val="4228323533"/>
                  </a:ext>
                </a:extLst>
              </a:tr>
              <a:tr h="368449">
                <a:tc>
                  <a:txBody>
                    <a:bodyPr/>
                    <a:lstStyle/>
                    <a:p>
                      <a:pPr algn="r"/>
                      <a:endParaRPr lang="fr-FR" sz="2000" b="0" kern="1200" dirty="0" smtClean="0">
                        <a:solidFill>
                          <a:schemeClr val="tx1"/>
                        </a:solidFill>
                        <a:latin typeface="+mn-lt"/>
                        <a:ea typeface="+mn-ea"/>
                        <a:cs typeface="+mn-cs"/>
                      </a:endParaRPr>
                    </a:p>
                  </a:txBody>
                  <a:tcPr>
                    <a:solidFill>
                      <a:schemeClr val="bg1"/>
                    </a:solidFill>
                  </a:tcPr>
                </a:tc>
                <a:extLst>
                  <a:ext uri="{0D108BD9-81ED-4DB2-BD59-A6C34878D82A}">
                    <a16:rowId xmlns:a16="http://schemas.microsoft.com/office/drawing/2014/main" val="4144095850"/>
                  </a:ext>
                </a:extLst>
              </a:tr>
            </a:tbl>
          </a:graphicData>
        </a:graphic>
      </p:graphicFrame>
    </p:spTree>
    <p:extLst>
      <p:ext uri="{BB962C8B-B14F-4D97-AF65-F5344CB8AC3E}">
        <p14:creationId xmlns:p14="http://schemas.microsoft.com/office/powerpoint/2010/main" val="3318950282"/>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Bleu vert">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étrospectiv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612</TotalTime>
  <Words>1050</Words>
  <Application>Microsoft Office PowerPoint</Application>
  <PresentationFormat>Widescreen</PresentationFormat>
  <Paragraphs>195</Paragraphs>
  <Slides>15</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Book Antiqua</vt:lpstr>
      <vt:lpstr>Calibri</vt:lpstr>
      <vt:lpstr>Calibri Light</vt:lpstr>
      <vt:lpstr>Sakkal Majalla</vt:lpstr>
      <vt:lpstr>Wingdings</vt:lpstr>
      <vt:lpstr>Rétrospective</vt:lpstr>
      <vt:lpstr>    Université Hassan II Faculté des Sciences Juridiques, Economiques et Sociales Ain-Chock - Casablanca </vt:lpstr>
      <vt:lpstr>Droits de l’Homme  et libertés publiques</vt:lpstr>
      <vt:lpstr>Plan</vt:lpstr>
      <vt:lpstr>Cadre introductif </vt:lpstr>
      <vt:lpstr>Cadre introductif </vt:lpstr>
      <vt:lpstr>Cadre introductif </vt:lpstr>
      <vt:lpstr>Cadre introductif </vt:lpstr>
      <vt:lpstr>Cadre introductif </vt:lpstr>
      <vt:lpstr>Cadre introductif </vt:lpstr>
      <vt:lpstr>Cadre introductif </vt:lpstr>
      <vt:lpstr>Cadre introductif </vt:lpstr>
      <vt:lpstr>Cadre introductif </vt:lpstr>
      <vt:lpstr>Cadre introductif </vt:lpstr>
      <vt:lpstr>Cadre introductif </vt:lpstr>
      <vt:lpstr>Cadre introductif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Maryem CHLAL</dc:creator>
  <cp:lastModifiedBy>Toufik Rahmouni</cp:lastModifiedBy>
  <cp:revision>117</cp:revision>
  <cp:lastPrinted>2020-02-20T15:50:48Z</cp:lastPrinted>
  <dcterms:created xsi:type="dcterms:W3CDTF">2020-02-20T09:48:45Z</dcterms:created>
  <dcterms:modified xsi:type="dcterms:W3CDTF">2020-03-18T12:47:44Z</dcterms:modified>
</cp:coreProperties>
</file>